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9"/>
  </p:notesMasterIdLst>
  <p:sldIdLst>
    <p:sldId id="279" r:id="rId6"/>
    <p:sldId id="273" r:id="rId7"/>
    <p:sldId id="262" r:id="rId8"/>
    <p:sldId id="278" r:id="rId9"/>
    <p:sldId id="276" r:id="rId10"/>
    <p:sldId id="274" r:id="rId11"/>
    <p:sldId id="280" r:id="rId12"/>
    <p:sldId id="277" r:id="rId13"/>
    <p:sldId id="260" r:id="rId14"/>
    <p:sldId id="264" r:id="rId15"/>
    <p:sldId id="258" r:id="rId16"/>
    <p:sldId id="269"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5">
          <p15:clr>
            <a:srgbClr val="A4A3A4"/>
          </p15:clr>
        </p15:guide>
        <p15:guide id="2" orient="horz" pos="1444">
          <p15:clr>
            <a:srgbClr val="A4A3A4"/>
          </p15:clr>
        </p15:guide>
        <p15:guide id="3" pos="3843">
          <p15:clr>
            <a:srgbClr val="A4A3A4"/>
          </p15:clr>
        </p15:guide>
        <p15:guide id="4" pos="5540">
          <p15:clr>
            <a:srgbClr val="A4A3A4"/>
          </p15:clr>
        </p15:guide>
        <p15:guide id="5" pos="216">
          <p15:clr>
            <a:srgbClr val="A4A3A4"/>
          </p15:clr>
        </p15:guide>
      </p15:sldGuideLst>
    </p:ext>
    <p:ext uri="{2D200454-40CA-4A62-9FC3-DE9A4176ACB9}">
      <p15:notesGuideLst xmlns:p15="http://schemas.microsoft.com/office/powerpoint/2012/main">
        <p15:guide id="1" orient="horz" pos="2947" userDrawn="1">
          <p15:clr>
            <a:srgbClr val="A4A3A4"/>
          </p15:clr>
        </p15:guide>
        <p15:guide id="2" pos="3922" userDrawn="1">
          <p15:clr>
            <a:srgbClr val="A4A3A4"/>
          </p15:clr>
        </p15:guide>
        <p15:guide id="3" orient="horz" pos="2928" userDrawn="1">
          <p15:clr>
            <a:srgbClr val="A4A3A4"/>
          </p15:clr>
        </p15:guide>
        <p15:guide id="4" pos="38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453F-A543-8CA0-0415-C3F54E5D53C7}" name="Natasha Guerra" initials="NG" userId="S::Natasha.Guerra@ers.texas.gov::818905a9-c579-477b-a9e6-3af743158115" providerId="AD"/>
  <p188:author id="{EF960B45-F681-C3B8-1086-E70C0BB12908}" name="Deborah Legg" initials="DL" userId="S::deborah.legg@ers.texas.gov::acd7c597-4497-4b61-8687-0f12490ae8c4" providerId="AD"/>
  <p188:author id="{8525F0C8-0688-DC5C-5BC0-3E0DC0F7D467}" name="Jorge Montemayor" initials="JM" userId="S::Jorge.Montemayor@ers.texas.gov::b5d2f04d-25c2-4c9d-9d7d-39502ae581f8" providerId="AD"/>
  <p188:author id="{079F26E7-BCEC-705A-1343-2435FB8EEB73}" name="Deborah Legg" initials="DL" userId="S::Deborah.Legg@ers.texas.gov::acd7c597-4497-4b61-8687-0f12490ae8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lenda Workman" initials="GW" lastIdx="4" clrIdx="0"/>
  <p:cmAuthor id="7" name="Sarah D" initials="SD" lastIdx="2" clrIdx="7"/>
  <p:cmAuthor id="1" name="Lauren Russell" initials="LR" lastIdx="2" clrIdx="1"/>
  <p:cmAuthor id="8" name="Heidi Zenge" initials="HZ" lastIdx="1" clrIdx="8"/>
  <p:cmAuthor id="2" name="Wendy Sherman" initials="WS" lastIdx="19" clrIdx="2"/>
  <p:cmAuthor id="9" name="Emily Cho" initials="EC" lastIdx="2" clrIdx="9"/>
  <p:cmAuthor id="3" name="Greg Mt. Joy" initials="GMJ" lastIdx="22" clrIdx="3"/>
  <p:cmAuthor id="10" name="Jorge Montemayor" initials="JM" lastIdx="17" clrIdx="10">
    <p:extLst>
      <p:ext uri="{19B8F6BF-5375-455C-9EA6-DF929625EA0E}">
        <p15:presenceInfo xmlns:p15="http://schemas.microsoft.com/office/powerpoint/2012/main" userId="S-1-5-21-244478934-3172988107-1277274549-173831" providerId="AD"/>
      </p:ext>
    </p:extLst>
  </p:cmAuthor>
  <p:cmAuthor id="4" name="Aaron P Beck" initials="APB" lastIdx="21" clrIdx="4"/>
  <p:cmAuthor id="11" name="Trena Campbell" initials="TC" lastIdx="7" clrIdx="11">
    <p:extLst>
      <p:ext uri="{19B8F6BF-5375-455C-9EA6-DF929625EA0E}">
        <p15:presenceInfo xmlns:p15="http://schemas.microsoft.com/office/powerpoint/2012/main" userId="S::trenalyn.campbell@alight.com::163094ef-5c97-4669-8b0c-9c017ff10749" providerId="AD"/>
      </p:ext>
    </p:extLst>
  </p:cmAuthor>
  <p:cmAuthor id="5" name="Tiffani Jenkins" initials="TJ" lastIdx="29" clrIdx="5"/>
  <p:cmAuthor id="6" name="Schoenke, Jennifer" initials="SJ"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632"/>
    <a:srgbClr val="01597D"/>
    <a:srgbClr val="A3B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58112" autoAdjust="0"/>
  </p:normalViewPr>
  <p:slideViewPr>
    <p:cSldViewPr snapToGrid="0">
      <p:cViewPr varScale="1">
        <p:scale>
          <a:sx n="36" d="100"/>
          <a:sy n="36" d="100"/>
        </p:scale>
        <p:origin x="2236" y="52"/>
      </p:cViewPr>
      <p:guideLst>
        <p:guide orient="horz" pos="1125"/>
        <p:guide orient="horz" pos="1444"/>
        <p:guide pos="3843"/>
        <p:guide pos="5540"/>
        <p:guide pos="216"/>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howGuides="1">
      <p:cViewPr varScale="1">
        <p:scale>
          <a:sx n="67" d="100"/>
          <a:sy n="67" d="100"/>
        </p:scale>
        <p:origin x="2525" y="77"/>
      </p:cViewPr>
      <p:guideLst>
        <p:guide orient="horz" pos="2947"/>
        <p:guide pos="3922"/>
        <p:guide orient="horz" pos="2928"/>
        <p:guide pos="38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35" tIns="45718" rIns="91435" bIns="45718" rtlCol="0"/>
          <a:lstStyle>
            <a:lvl1pPr algn="r">
              <a:defRPr sz="1200"/>
            </a:lvl1pPr>
          </a:lstStyle>
          <a:p>
            <a:fld id="{5B1D867C-1A67-4D68-8D44-90CCB95589ED}" type="datetimeFigureOut">
              <a:rPr lang="en-US" smtClean="0"/>
              <a:pPr/>
              <a:t>5/21/2026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35" tIns="45718" rIns="91435" bIns="45718" rtlCol="0" anchor="b"/>
          <a:lstStyle>
            <a:lvl1pPr algn="r">
              <a:defRPr sz="1200"/>
            </a:lvl1pPr>
          </a:lstStyle>
          <a:p>
            <a:fld id="{2017F297-AD43-42A6-BDE6-A378D1F7AD78}" type="slidenum">
              <a:rPr lang="en-US" smtClean="0"/>
              <a:pPr/>
              <a:t>‹#›</a:t>
            </a:fld>
            <a:endParaRPr lang="en-US" dirty="0"/>
          </a:p>
        </p:txBody>
      </p:sp>
    </p:spTree>
    <p:extLst>
      <p:ext uri="{BB962C8B-B14F-4D97-AF65-F5344CB8AC3E}">
        <p14:creationId xmlns:p14="http://schemas.microsoft.com/office/powerpoint/2010/main" val="406877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49">
              <a:defRPr/>
            </a:pPr>
            <a:r>
              <a:rPr lang="en-US" b="1" dirty="0">
                <a:solidFill>
                  <a:schemeClr val="accent3">
                    <a:lumMod val="50000"/>
                  </a:schemeClr>
                </a:solidFill>
              </a:rPr>
              <a:t>[PRESENTER]</a:t>
            </a:r>
            <a:endParaRPr lang="en-US" dirty="0"/>
          </a:p>
          <a:p>
            <a:endParaRPr lang="en-US" sz="1100" dirty="0"/>
          </a:p>
          <a:p>
            <a:r>
              <a:rPr lang="en-US" sz="1100" dirty="0"/>
              <a:t>Hello, this presentation will tell you about the Texas Income Protection Plan</a:t>
            </a:r>
            <a:r>
              <a:rPr lang="en-US" sz="1100" b="1" baseline="30000" dirty="0"/>
              <a:t>SM</a:t>
            </a:r>
            <a:r>
              <a:rPr lang="en-US" sz="1100" dirty="0"/>
              <a:t> (TIPP), which is short-term and long-term disability coverage offered only to active employees (not to family members or retirees). TIPP is administered by Alight Solutions. You can find more information on </a:t>
            </a:r>
            <a:r>
              <a:rPr lang="en-US" sz="1100" dirty="0">
                <a:latin typeface="Georgia" panose="02040502050405020303" pitchFamily="18" charset="0"/>
              </a:rPr>
              <a:t>www.texasincomeprotectionplan.com.</a:t>
            </a:r>
            <a:endParaRPr lang="en-US" sz="1100" dirty="0"/>
          </a:p>
          <a:p>
            <a:pPr lvl="0"/>
            <a:endParaRPr lang="en-US" sz="1100" dirty="0"/>
          </a:p>
          <a:p>
            <a:r>
              <a:rPr lang="en-US" b="1" dirty="0">
                <a:solidFill>
                  <a:srgbClr val="567632"/>
                </a:solidFill>
              </a:rPr>
              <a:t>&lt;NEXT SLIDE&gt;</a:t>
            </a:r>
          </a:p>
          <a:p>
            <a:endParaRPr lang="en-US"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1</a:t>
            </a:fld>
            <a:endParaRPr lang="en-US" dirty="0"/>
          </a:p>
        </p:txBody>
      </p:sp>
    </p:spTree>
    <p:extLst>
      <p:ext uri="{BB962C8B-B14F-4D97-AF65-F5344CB8AC3E}">
        <p14:creationId xmlns:p14="http://schemas.microsoft.com/office/powerpoint/2010/main" val="250996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06903"/>
            <a:ext cx="5607050" cy="4183063"/>
          </a:xfrm>
        </p:spPr>
        <p:txBody>
          <a:bodyPr>
            <a:normAutofit/>
          </a:bodyPr>
          <a:lstStyle/>
          <a:p>
            <a:pPr>
              <a:spcBef>
                <a:spcPts val="610"/>
              </a:spcBef>
            </a:pPr>
            <a:r>
              <a:rPr lang="en-US" b="1" dirty="0">
                <a:solidFill>
                  <a:schemeClr val="accent3">
                    <a:lumMod val="50000"/>
                  </a:schemeClr>
                </a:solidFill>
              </a:rPr>
              <a:t>[PRESENTER]</a:t>
            </a:r>
          </a:p>
          <a:p>
            <a:pPr>
              <a:spcBef>
                <a:spcPts val="610"/>
              </a:spcBef>
            </a:pPr>
            <a:endParaRPr lang="en-US" sz="1100" dirty="0"/>
          </a:p>
          <a:p>
            <a:pPr marL="182870" indent="-182870" defTabSz="914349">
              <a:spcBef>
                <a:spcPct val="20000"/>
              </a:spcBef>
              <a:buSzPct val="85000"/>
              <a:buFont typeface="Arial" pitchFamily="34" charset="0"/>
              <a:buChar char="•"/>
              <a:defRPr/>
            </a:pPr>
            <a:r>
              <a:rPr lang="en-US" sz="1100" dirty="0"/>
              <a:t>Evidence of insurability (EOI) is used to determine your eligibility for coverage. </a:t>
            </a:r>
          </a:p>
          <a:p>
            <a:pPr marL="182870" indent="-182870" defTabSz="914349">
              <a:spcBef>
                <a:spcPct val="20000"/>
              </a:spcBef>
              <a:buSzPct val="85000"/>
              <a:buFont typeface="Arial" pitchFamily="34" charset="0"/>
              <a:buChar char="•"/>
              <a:defRPr/>
            </a:pPr>
            <a:r>
              <a:rPr lang="en-US" sz="1100" dirty="0"/>
              <a:t>EOI is not required if you apply during your first 31 days of employment but is required when you apply during your two-week Summer Enrollment phase.</a:t>
            </a:r>
          </a:p>
          <a:p>
            <a:pPr marL="182870" indent="-182870" defTabSz="914349">
              <a:spcBef>
                <a:spcPct val="20000"/>
              </a:spcBef>
              <a:buSzPct val="85000"/>
              <a:buFont typeface="Arial" pitchFamily="34" charset="0"/>
              <a:buChar char="•"/>
              <a:defRPr/>
            </a:pPr>
            <a:r>
              <a:rPr lang="en-US" sz="1100" dirty="0"/>
              <a:t>You must start the EOI process through your personal ERS </a:t>
            </a:r>
            <a:r>
              <a:rPr lang="en-US" sz="1100" dirty="0" err="1"/>
              <a:t>OnLine</a:t>
            </a:r>
            <a:r>
              <a:rPr lang="en-US" sz="1100" dirty="0"/>
              <a:t> account. Photocopies are not accepted.</a:t>
            </a:r>
          </a:p>
          <a:p>
            <a:pPr marL="182870" indent="-182870" defTabSz="914349">
              <a:spcBef>
                <a:spcPct val="20000"/>
              </a:spcBef>
              <a:buSzPct val="85000"/>
              <a:buFont typeface="Arial" pitchFamily="34" charset="0"/>
              <a:buChar char="•"/>
              <a:defRPr/>
            </a:pPr>
            <a:r>
              <a:rPr lang="en-US" sz="1100" dirty="0"/>
              <a:t>You will be in contact with the underwriter, who processes the EOI applications. Please open any correspondence from them. </a:t>
            </a:r>
          </a:p>
          <a:p>
            <a:pPr marL="182870" indent="-182870" defTabSz="914349">
              <a:spcBef>
                <a:spcPct val="20000"/>
              </a:spcBef>
              <a:buSzPct val="85000"/>
              <a:buFont typeface="Arial" pitchFamily="34" charset="0"/>
              <a:buChar char="•"/>
              <a:defRPr/>
            </a:pPr>
            <a:r>
              <a:rPr lang="en-US" sz="1100" dirty="0"/>
              <a:t>Your application must be approved before coverage begins.</a:t>
            </a:r>
          </a:p>
          <a:p>
            <a:pPr marL="571469" lvl="2" indent="-114294"/>
            <a:r>
              <a:rPr lang="en-US" sz="1100" dirty="0"/>
              <a:t>Note: Approval is not guaranteed.</a:t>
            </a:r>
            <a:endParaRPr lang="en-US" dirty="0"/>
          </a:p>
          <a:p>
            <a:pPr defTabSz="921167">
              <a:defRPr/>
            </a:pPr>
            <a:r>
              <a:rPr lang="en-US" dirty="0"/>
              <a:t>	-If approved before September 1 (the first day of the new plan year), your coverage starts September 1.</a:t>
            </a:r>
          </a:p>
          <a:p>
            <a:pPr defTabSz="921167">
              <a:defRPr/>
            </a:pPr>
            <a:r>
              <a:rPr lang="en-US" dirty="0"/>
              <a:t>	-If approved on or after September 1, your coverage will start the first day of the month following the EOI approval date.</a:t>
            </a:r>
          </a:p>
          <a:p>
            <a:endParaRPr lang="en-US" b="1" dirty="0">
              <a:solidFill>
                <a:schemeClr val="accent3">
                  <a:lumMod val="50000"/>
                </a:schemeClr>
              </a:solidFill>
            </a:endParaRPr>
          </a:p>
          <a:p>
            <a:endParaRPr lang="en-US" b="1" dirty="0">
              <a:solidFill>
                <a:schemeClr val="accent3">
                  <a:lumMod val="50000"/>
                </a:schemeClr>
              </a:solidFill>
            </a:endParaRPr>
          </a:p>
          <a:p>
            <a:r>
              <a:rPr lang="en-US" b="1" dirty="0">
                <a:solidFill>
                  <a:schemeClr val="accent3">
                    <a:lumMod val="50000"/>
                  </a:schemeClr>
                </a:solidFill>
              </a:rPr>
              <a:t>&lt;NEXT SLIDE&gt;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0"/>
              </a:spcBef>
            </a:pPr>
            <a:r>
              <a:rPr lang="en-US" b="1" dirty="0">
                <a:solidFill>
                  <a:schemeClr val="tx1"/>
                </a:solidFill>
              </a:rPr>
              <a:t>[PRESENTER]</a:t>
            </a:r>
          </a:p>
          <a:p>
            <a:pPr>
              <a:spcBef>
                <a:spcPts val="610"/>
              </a:spcBef>
            </a:pPr>
            <a:endParaRPr lang="en-US" sz="1100" dirty="0"/>
          </a:p>
          <a:p>
            <a:pPr marL="114849" lvl="1" indent="-114849" defTabSz="931723">
              <a:spcAft>
                <a:spcPts val="600"/>
              </a:spcAft>
              <a:buFont typeface="Arial" pitchFamily="34" charset="0"/>
              <a:buChar char="•"/>
              <a:defRPr/>
            </a:pPr>
            <a:r>
              <a:rPr lang="en-US" sz="1100" dirty="0"/>
              <a:t>You can call TIPP Customer Care toll-free at </a:t>
            </a:r>
            <a:r>
              <a:rPr lang="en-US" sz="1100" b="1" dirty="0"/>
              <a:t>(855) 604-6230 (TDD - 711)</a:t>
            </a:r>
            <a:r>
              <a:rPr lang="en-US" sz="1100" dirty="0"/>
              <a:t>, Monday through Friday, from 7 a.m. to 7 p.m. CT.  </a:t>
            </a:r>
          </a:p>
          <a:p>
            <a:pPr marL="572024" lvl="2" indent="-114849" defTabSz="931723">
              <a:spcAft>
                <a:spcPts val="600"/>
              </a:spcAft>
              <a:buFont typeface="Arial" pitchFamily="34" charset="0"/>
              <a:buChar char="•"/>
              <a:defRPr/>
            </a:pPr>
            <a:r>
              <a:rPr lang="en-US" sz="1100" dirty="0"/>
              <a:t>You’ll be able to get all of your income protection questions answered, even if you are not enrolled in TIPP yet. </a:t>
            </a:r>
          </a:p>
          <a:p>
            <a:pPr marL="572024" lvl="2" indent="-114849" defTabSz="931723">
              <a:spcAft>
                <a:spcPts val="600"/>
              </a:spcAft>
              <a:buFont typeface="Arial" pitchFamily="34" charset="0"/>
              <a:buChar char="•"/>
              <a:defRPr/>
            </a:pPr>
            <a:r>
              <a:rPr lang="en-US" sz="1100" dirty="0"/>
              <a:t>Plan participants can start or follow up on a claim. </a:t>
            </a:r>
          </a:p>
          <a:p>
            <a:pPr marL="114849" lvl="1" indent="-114849" defTabSz="931723">
              <a:spcAft>
                <a:spcPts val="600"/>
              </a:spcAft>
              <a:buFont typeface="Arial" pitchFamily="34" charset="0"/>
              <a:buChar char="•"/>
              <a:defRPr/>
            </a:pPr>
            <a:r>
              <a:rPr lang="en-US" sz="1100" dirty="0"/>
              <a:t>You can also use our self-service feature located on www.texasincomeprotectionplan.com, 24 hours a day, seven days a week.</a:t>
            </a:r>
          </a:p>
          <a:p>
            <a:pPr marL="572024" lvl="2" indent="-114849" defTabSz="931723">
              <a:spcAft>
                <a:spcPts val="600"/>
              </a:spcAft>
              <a:buFont typeface="Arial" pitchFamily="34" charset="0"/>
              <a:buChar char="•"/>
              <a:defRPr/>
            </a:pPr>
            <a:r>
              <a:rPr lang="en-US" sz="1100" dirty="0"/>
              <a:t>Click on the self-service link at the top-right</a:t>
            </a:r>
          </a:p>
          <a:p>
            <a:pPr marL="572024" lvl="2" indent="-114849" defTabSz="931723">
              <a:spcAft>
                <a:spcPts val="600"/>
              </a:spcAft>
              <a:buFont typeface="Arial" pitchFamily="34" charset="0"/>
              <a:buChar char="•"/>
              <a:defRPr/>
            </a:pPr>
            <a:r>
              <a:rPr lang="en-US" sz="1100" dirty="0"/>
              <a:t>From there you can submit a claim</a:t>
            </a:r>
          </a:p>
          <a:p>
            <a:pPr marL="572024" lvl="2" indent="-114849" defTabSz="931723">
              <a:spcAft>
                <a:spcPts val="600"/>
              </a:spcAft>
              <a:buFont typeface="Arial" pitchFamily="34" charset="0"/>
              <a:buChar char="•"/>
              <a:defRPr/>
            </a:pPr>
            <a:r>
              <a:rPr lang="en-US" sz="1100" dirty="0"/>
              <a:t>Get information about an existing claim, and </a:t>
            </a:r>
          </a:p>
          <a:p>
            <a:pPr marL="572024" lvl="2" indent="-114849" defTabSz="931723">
              <a:spcAft>
                <a:spcPts val="600"/>
              </a:spcAft>
              <a:buFont typeface="Arial" pitchFamily="34" charset="0"/>
              <a:buChar char="•"/>
              <a:defRPr/>
            </a:pPr>
            <a:r>
              <a:rPr lang="en-US" sz="1100" dirty="0"/>
              <a:t>Upload claim documentation</a:t>
            </a:r>
          </a:p>
          <a:p>
            <a:pPr marL="114849" indent="-114849">
              <a:buFont typeface="Arial" pitchFamily="34" charset="0"/>
              <a:buChar char="•"/>
            </a:pPr>
            <a:endParaRPr lang="en-US" sz="1100" dirty="0"/>
          </a:p>
          <a:p>
            <a:pPr marL="114849" indent="-114849"/>
            <a:r>
              <a:rPr lang="en-US" b="1" dirty="0">
                <a:solidFill>
                  <a:schemeClr val="accent3">
                    <a:lumMod val="50000"/>
                  </a:schemeClr>
                </a:solidFill>
              </a:rPr>
              <a:t>&lt;NEXT SLIDE&gt;</a:t>
            </a:r>
            <a:endParaRPr lang="en-US" dirty="0"/>
          </a:p>
          <a:p>
            <a:endParaRPr lang="en-US"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49">
              <a:spcBef>
                <a:spcPts val="610"/>
              </a:spcBef>
              <a:defRPr/>
            </a:pPr>
            <a:r>
              <a:rPr lang="en-US" b="1" dirty="0">
                <a:solidFill>
                  <a:schemeClr val="accent3">
                    <a:lumMod val="50000"/>
                  </a:schemeClr>
                </a:solidFill>
              </a:rPr>
              <a:t>[PRESENTER]</a:t>
            </a:r>
            <a:endParaRPr lang="en-US" dirty="0"/>
          </a:p>
          <a:p>
            <a:pPr defTabSz="914349">
              <a:spcBef>
                <a:spcPts val="600"/>
              </a:spcBef>
              <a:spcAft>
                <a:spcPts val="600"/>
              </a:spcAft>
              <a:defRPr/>
            </a:pPr>
            <a:r>
              <a:rPr lang="en-US" sz="1100" dirty="0"/>
              <a:t>Visit the TIPP website for other resources, such as the Self-Service Portal, Summer Enrollment materials, detailed plan documents, EOI information and the limitations and exclusions of coverage, and more.</a:t>
            </a:r>
          </a:p>
          <a:p>
            <a:pPr defTabSz="914349">
              <a:spcBef>
                <a:spcPts val="600"/>
              </a:spcBef>
              <a:spcAft>
                <a:spcPts val="600"/>
              </a:spcAft>
              <a:defRPr/>
            </a:pPr>
            <a:endParaRPr lang="en-US" sz="1100" dirty="0"/>
          </a:p>
          <a:p>
            <a:pPr defTabSz="914349">
              <a:spcBef>
                <a:spcPts val="600"/>
              </a:spcBef>
              <a:spcAft>
                <a:spcPts val="600"/>
              </a:spcAft>
              <a:defRPr/>
            </a:pPr>
            <a:r>
              <a:rPr lang="en-US" sz="1100" dirty="0"/>
              <a:t>Reminder that the TIPP website and materials will continue to be updated as needed for the new plan year.</a:t>
            </a:r>
          </a:p>
          <a:p>
            <a:pPr defTabSz="914349">
              <a:spcBef>
                <a:spcPts val="610"/>
              </a:spcBef>
              <a:defRPr/>
            </a:pPr>
            <a:endParaRPr lang="en-US" b="1" dirty="0">
              <a:solidFill>
                <a:schemeClr val="accent3">
                  <a:lumMod val="50000"/>
                </a:schemeClr>
              </a:solidFill>
            </a:endParaRPr>
          </a:p>
          <a:p>
            <a:pPr defTabSz="914349">
              <a:spcBef>
                <a:spcPts val="610"/>
              </a:spcBef>
              <a:defRPr/>
            </a:pPr>
            <a:r>
              <a:rPr lang="en-US" b="1" dirty="0">
                <a:solidFill>
                  <a:schemeClr val="accent3">
                    <a:lumMod val="50000"/>
                  </a:schemeClr>
                </a:solidFill>
              </a:rPr>
              <a:t>&lt;NEXT SLIDE&gt;</a:t>
            </a:r>
          </a:p>
        </p:txBody>
      </p:sp>
      <p:sp>
        <p:nvSpPr>
          <p:cNvPr id="4" name="Slide Number Placeholder 3"/>
          <p:cNvSpPr>
            <a:spLocks noGrp="1"/>
          </p:cNvSpPr>
          <p:nvPr>
            <p:ph type="sldNum" sz="quarter" idx="10"/>
          </p:nvPr>
        </p:nvSpPr>
        <p:spPr/>
        <p:txBody>
          <a:bodyPr/>
          <a:lstStyle/>
          <a:p>
            <a:fld id="{2017F297-AD43-42A6-BDE6-A378D1F7AD7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a:solidFill>
                  <a:schemeClr val="accent3">
                    <a:lumMod val="50000"/>
                  </a:schemeClr>
                </a:solidFill>
              </a:rPr>
              <a:t>[PRESENTER] </a:t>
            </a:r>
          </a:p>
          <a:p>
            <a:pPr>
              <a:defRPr/>
            </a:pPr>
            <a:endParaRPr lang="en-US" sz="1100" b="1" dirty="0">
              <a:solidFill>
                <a:schemeClr val="accent3">
                  <a:lumMod val="50000"/>
                </a:schemeClr>
              </a:solidFill>
            </a:endParaRPr>
          </a:p>
          <a:p>
            <a:pPr>
              <a:defRPr/>
            </a:pPr>
            <a:r>
              <a:rPr lang="en-US" sz="1100" dirty="0"/>
              <a:t>Thank you for taking the time to learn more about the Texas Income Protection Plan. We look forward to protecting your income!</a:t>
            </a:r>
          </a:p>
          <a:p>
            <a:pPr>
              <a:defRPr/>
            </a:pPr>
            <a:endParaRPr lang="en-US" sz="1100" dirty="0"/>
          </a:p>
          <a:p>
            <a:pPr>
              <a:defRPr/>
            </a:pPr>
            <a:r>
              <a:rPr lang="en-US" sz="1100" b="1" dirty="0"/>
              <a:t>[END - Intro to Q&amp;A session]</a:t>
            </a:r>
          </a:p>
        </p:txBody>
      </p:sp>
      <p:sp>
        <p:nvSpPr>
          <p:cNvPr id="4" name="Slide Number Placeholder 3"/>
          <p:cNvSpPr>
            <a:spLocks noGrp="1"/>
          </p:cNvSpPr>
          <p:nvPr>
            <p:ph type="sldNum" sz="quarter" idx="10"/>
          </p:nvPr>
        </p:nvSpPr>
        <p:spPr/>
        <p:txBody>
          <a:bodyPr/>
          <a:lstStyle/>
          <a:p>
            <a:fld id="{2017F297-AD43-42A6-BDE6-A378D1F7AD78}"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would happen if you became disabled and did not receive a paycheck? Or are you considering pregnancy/maternity leave?</a:t>
            </a:r>
          </a:p>
          <a:p>
            <a:pPr marL="172719" indent="-172719">
              <a:buFont typeface="Arial" panose="020B0604020202020204" pitchFamily="34" charset="0"/>
              <a:buChar char="•"/>
            </a:pPr>
            <a:r>
              <a:rPr lang="en-US" sz="1100" dirty="0"/>
              <a:t>Would paying your rent or mortgage and other bills be stressful?</a:t>
            </a:r>
          </a:p>
          <a:p>
            <a:pPr marL="171440" indent="-171440">
              <a:buFont typeface="Arial" panose="020B0604020202020204" pitchFamily="34" charset="0"/>
              <a:buChar char="•"/>
            </a:pPr>
            <a:r>
              <a:rPr lang="en-US" sz="1100" dirty="0"/>
              <a:t>Would you have to use your savings?</a:t>
            </a:r>
          </a:p>
          <a:p>
            <a:endParaRPr lang="en-US" sz="1100" dirty="0"/>
          </a:p>
          <a:p>
            <a:pPr defTabSz="914349">
              <a:defRPr/>
            </a:pPr>
            <a:r>
              <a:rPr lang="en-US" sz="1100" b="1" dirty="0"/>
              <a:t>Consider this: </a:t>
            </a:r>
          </a:p>
          <a:p>
            <a:pPr defTabSz="921167">
              <a:defRPr/>
            </a:pPr>
            <a:r>
              <a:rPr lang="en-US" dirty="0"/>
              <a:t>More than one in five of today’s 20-year-olds can expect to be out of work for at least a year because of a disabling condition before they reach the normal retirement age</a:t>
            </a:r>
          </a:p>
          <a:p>
            <a:pPr defTabSz="921167">
              <a:defRPr/>
            </a:pPr>
            <a:r>
              <a:rPr lang="en-US" dirty="0"/>
              <a:t>Only 48 percent of American adults indicate they have enough savings to cover three months of living expenses in the event they’re not earning any income</a:t>
            </a:r>
          </a:p>
          <a:p>
            <a:endParaRPr lang="en-US" sz="1100" dirty="0"/>
          </a:p>
          <a:p>
            <a:pPr defTabSz="921167">
              <a:defRPr/>
            </a:pPr>
            <a:r>
              <a:rPr lang="en-US" sz="1100" i="1" baseline="30000" dirty="0"/>
              <a:t>1</a:t>
            </a:r>
            <a:r>
              <a:rPr lang="en-US" sz="1100" i="1" dirty="0"/>
              <a:t> Life and Health Insurance Foundation for Education</a:t>
            </a:r>
            <a:endParaRPr lang="en-US" sz="1100" b="1" dirty="0"/>
          </a:p>
          <a:p>
            <a:endParaRPr lang="en-US" sz="1100" dirty="0"/>
          </a:p>
          <a:p>
            <a:r>
              <a:rPr lang="en-US" sz="1100" b="1" dirty="0"/>
              <a:t>The answer may be TIPP. </a:t>
            </a:r>
          </a:p>
          <a:p>
            <a:pPr marL="171440" indent="-171440">
              <a:buFont typeface="Arial" panose="020B0604020202020204" pitchFamily="34" charset="0"/>
              <a:buChar char="•"/>
            </a:pPr>
            <a:r>
              <a:rPr lang="en-US" sz="1100" dirty="0"/>
              <a:t>Disability coverage provides you </a:t>
            </a:r>
            <a:r>
              <a:rPr lang="en-US" dirty="0"/>
              <a:t>a percentage of your paycheck when you can’t work due to illness, injury or pregnancy.</a:t>
            </a:r>
            <a:r>
              <a:rPr lang="en-US" sz="1100" dirty="0"/>
              <a:t> So let TIPP’s coverage help you pay your bills and let you focus on getting better.</a:t>
            </a:r>
          </a:p>
          <a:p>
            <a:endParaRPr lang="en-US" sz="1100" dirty="0"/>
          </a:p>
          <a:p>
            <a:pPr defTabSz="914349">
              <a:defRPr/>
            </a:pPr>
            <a:endParaRPr lang="en-US" sz="1100" i="1" dirty="0"/>
          </a:p>
          <a:p>
            <a:pPr>
              <a:spcBef>
                <a:spcPts val="600"/>
              </a:spcBef>
            </a:pPr>
            <a:endParaRPr lang="en-US" b="1" dirty="0"/>
          </a:p>
          <a:p>
            <a:endParaRPr lang="en-US"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2</a:t>
            </a:fld>
            <a:endParaRPr lang="en-US" dirty="0"/>
          </a:p>
        </p:txBody>
      </p:sp>
    </p:spTree>
    <p:extLst>
      <p:ext uri="{BB962C8B-B14F-4D97-AF65-F5344CB8AC3E}">
        <p14:creationId xmlns:p14="http://schemas.microsoft.com/office/powerpoint/2010/main" val="426937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4349">
              <a:spcBef>
                <a:spcPts val="610"/>
              </a:spcBef>
              <a:defRPr/>
            </a:pPr>
            <a:r>
              <a:rPr lang="en-US" sz="1300" b="1" dirty="0">
                <a:solidFill>
                  <a:schemeClr val="accent3">
                    <a:lumMod val="50000"/>
                  </a:schemeClr>
                </a:solidFill>
              </a:rPr>
              <a:t>[PRESENTER]</a:t>
            </a:r>
          </a:p>
          <a:p>
            <a:pPr defTabSz="914349">
              <a:defRPr/>
            </a:pPr>
            <a:r>
              <a:rPr lang="en-US" sz="1300" dirty="0"/>
              <a:t>Let’s start out with an overview of the short-term and long-term disability coverage offered by TIPP for Plan Year 2027 (effective Sept. 1, 2026).</a:t>
            </a:r>
          </a:p>
          <a:p>
            <a:pPr defTabSz="914349">
              <a:defRPr/>
            </a:pPr>
            <a:endParaRPr lang="en-US" sz="1300" dirty="0"/>
          </a:p>
          <a:p>
            <a:pPr defTabSz="914349">
              <a:defRPr/>
            </a:pPr>
            <a:r>
              <a:rPr lang="en-US" sz="1300" b="1" dirty="0"/>
              <a:t>Short-term disability </a:t>
            </a:r>
            <a:r>
              <a:rPr lang="en-US" sz="1300" dirty="0"/>
              <a:t>provides 66% of your insured monthly salary up to a maximum of $10,000, not to exceed a maximum benefit of $6,600 per month. As long as you’re disabled, payments last up to five and a half months (a maximum of 166 days) after completion of your waiting period. </a:t>
            </a:r>
            <a:r>
              <a:rPr lang="en-US" sz="1300" i="1" dirty="0"/>
              <a:t>Example: </a:t>
            </a:r>
            <a:r>
              <a:rPr lang="en-US" sz="1300" dirty="0"/>
              <a:t>If your insured monthly salary is $3,200, your monthly STD payment would be $2,112 ($3,200x66%=$2,112).</a:t>
            </a:r>
          </a:p>
          <a:p>
            <a:pPr defTabSz="914349">
              <a:defRPr/>
            </a:pPr>
            <a:endParaRPr lang="en-US" sz="1300" dirty="0"/>
          </a:p>
          <a:p>
            <a:pPr defTabSz="931723">
              <a:defRPr/>
            </a:pPr>
            <a:r>
              <a:rPr lang="en-US" sz="1300" b="1" dirty="0"/>
              <a:t>Long-term disability </a:t>
            </a:r>
            <a:r>
              <a:rPr lang="en-US" sz="1300" dirty="0"/>
              <a:t>provides 60% of your insured monthly salary up to a maximum of $10,000, not to exceed a maximum benefit of $6,000 per month. Until you are able to return to work or until you reach your Maximum Benefit Period (based on the age you become disabled) or based on the condition causing your disability. </a:t>
            </a:r>
            <a:r>
              <a:rPr lang="en-US" sz="1300" i="1" dirty="0"/>
              <a:t>Example: </a:t>
            </a:r>
            <a:r>
              <a:rPr lang="en-US" sz="1300" dirty="0"/>
              <a:t>If your insured monthly salary is $3,200, your monthly LTD payment would be $1,920 ($3,200x60%=$1,920).</a:t>
            </a:r>
          </a:p>
          <a:p>
            <a:pPr defTabSz="931723">
              <a:defRPr/>
            </a:pPr>
            <a:br>
              <a:rPr lang="en-US" sz="1300" dirty="0"/>
            </a:br>
            <a:r>
              <a:rPr lang="en-US" sz="1300" b="1" dirty="0"/>
              <a:t>Before benefit payments can start, </a:t>
            </a:r>
            <a:r>
              <a:rPr lang="en-US" sz="1300" dirty="0"/>
              <a:t>you must complete a waiting period as shown in the chart and at the same time use all your sick leave (including extended sick leave, donated sick leave and/or sick leave pool). The waiting period for short-term disability coverage was reduced to 14 consecutive days. T</a:t>
            </a:r>
            <a:r>
              <a:rPr lang="en-US" dirty="0"/>
              <a:t>he reduced waiting period allows you to begin receiving disability payments sooner, such as for participants with limited sick leave.</a:t>
            </a:r>
            <a:endParaRPr lang="en-US" sz="1300" dirty="0"/>
          </a:p>
          <a:p>
            <a:pPr defTabSz="931723">
              <a:defRPr/>
            </a:pPr>
            <a:endParaRPr lang="en-US" sz="1300" dirty="0"/>
          </a:p>
          <a:p>
            <a:pPr defTabSz="931723">
              <a:defRPr/>
            </a:pPr>
            <a:r>
              <a:rPr lang="en-US" sz="1300" dirty="0"/>
              <a:t>Your sick leave use and waiting period occur at the same time. You cannot “freeze” your sick leave. If you have more sick leave than the specified days of the waiting period, benefits are not payable until all your sick leave is used. However, you are not required to use your vacation or other annual leave.</a:t>
            </a:r>
          </a:p>
          <a:p>
            <a:pPr defTabSz="931723">
              <a:defRPr/>
            </a:pPr>
            <a:r>
              <a:rPr lang="en-US" sz="1300" dirty="0"/>
              <a:t>Please note leave hours are not managed by ERS or TIPP. Contact your HR department for leave questions.</a:t>
            </a:r>
          </a:p>
          <a:p>
            <a:pPr defTabSz="931723">
              <a:defRPr/>
            </a:pPr>
            <a:endParaRPr lang="en-US" sz="1300" dirty="0"/>
          </a:p>
          <a:p>
            <a:r>
              <a:rPr lang="en-US" sz="1300" dirty="0"/>
              <a:t>If you receive disability payments from other sources, such as Social Security disability or Workers’ Compensation, TIPP benefit payments are reduced. This will also apply to members that are paid short-term and long-term disability benefits simultaneously. </a:t>
            </a:r>
          </a:p>
          <a:p>
            <a:endParaRPr lang="en-US" sz="1300" dirty="0"/>
          </a:p>
          <a:p>
            <a:r>
              <a:rPr lang="en-US" dirty="0"/>
              <a:t>After your first six months of coverage, file your disability claims as soon as possible but within a year from the first day of your disability.</a:t>
            </a:r>
          </a:p>
          <a:p>
            <a:endParaRPr lang="en-US" sz="1300" dirty="0"/>
          </a:p>
          <a:p>
            <a:r>
              <a:rPr lang="en-US" sz="1300" dirty="0"/>
              <a:t>You can file your disability claim in one of two ways:</a:t>
            </a:r>
          </a:p>
          <a:p>
            <a:pPr marL="172719" indent="-172719">
              <a:buFont typeface="Arial" panose="020B0604020202020204" pitchFamily="34" charset="0"/>
              <a:buChar char="•"/>
            </a:pPr>
            <a:r>
              <a:rPr lang="en-US" sz="1300" dirty="0"/>
              <a:t>Online using the self-service option at www.texasincomeprotectionplan.com, or </a:t>
            </a:r>
          </a:p>
          <a:p>
            <a:pPr marL="172719" indent="-172719">
              <a:buFont typeface="Arial" panose="020B0604020202020204" pitchFamily="34" charset="0"/>
              <a:buChar char="•"/>
            </a:pPr>
            <a:r>
              <a:rPr lang="en-US" sz="1300" dirty="0"/>
              <a:t>Call TIPP Customer Care</a:t>
            </a:r>
          </a:p>
          <a:p>
            <a:endParaRPr lang="en-US" dirty="0"/>
          </a:p>
          <a:p>
            <a:r>
              <a:rPr lang="en-US" b="1" dirty="0">
                <a:solidFill>
                  <a:schemeClr val="accent3">
                    <a:lumMod val="50000"/>
                  </a:schemeClr>
                </a:solidFill>
              </a:rPr>
              <a:t>&lt;NEXT SLIDE&gt;</a:t>
            </a:r>
            <a:endParaRPr lang="en-US" sz="1100"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49">
              <a:spcBef>
                <a:spcPts val="610"/>
              </a:spcBef>
              <a:defRPr/>
            </a:pPr>
            <a:r>
              <a:rPr lang="en-US" sz="1300" b="1" dirty="0">
                <a:solidFill>
                  <a:schemeClr val="accent3">
                    <a:lumMod val="50000"/>
                  </a:schemeClr>
                </a:solidFill>
              </a:rPr>
              <a:t>[PRESENTER]</a:t>
            </a:r>
          </a:p>
          <a:p>
            <a:pPr defTabSz="914349">
              <a:defRPr/>
            </a:pPr>
            <a:r>
              <a:rPr lang="en-US" sz="1300" dirty="0"/>
              <a:t>There are no premium changes for Plan Year 2027. The premium cost for short-term disability will remain at $0.24 cents per $100 of monthly salary. The premium cost for long-term disability will remain at $0.63 cents per $100 of monthly salary.</a:t>
            </a:r>
          </a:p>
          <a:p>
            <a:pPr defTabSz="914349">
              <a:defRPr/>
            </a:pPr>
            <a:endParaRPr lang="en-US" sz="1300" dirty="0"/>
          </a:p>
          <a:p>
            <a:endParaRPr lang="en-US" dirty="0"/>
          </a:p>
          <a:p>
            <a:r>
              <a:rPr lang="en-US" b="1" dirty="0">
                <a:solidFill>
                  <a:schemeClr val="accent3">
                    <a:lumMod val="50000"/>
                  </a:schemeClr>
                </a:solidFill>
              </a:rPr>
              <a:t>&lt;NEXT SLIDE&gt;</a:t>
            </a:r>
            <a:endParaRPr lang="en-US" sz="1100"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4</a:t>
            </a:fld>
            <a:endParaRPr lang="en-US" dirty="0"/>
          </a:p>
        </p:txBody>
      </p:sp>
    </p:spTree>
    <p:extLst>
      <p:ext uri="{BB962C8B-B14F-4D97-AF65-F5344CB8AC3E}">
        <p14:creationId xmlns:p14="http://schemas.microsoft.com/office/powerpoint/2010/main" val="402679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49">
              <a:spcBef>
                <a:spcPts val="610"/>
              </a:spcBef>
              <a:defRPr/>
            </a:pPr>
            <a:r>
              <a:rPr lang="en-US" sz="1300" b="1" dirty="0">
                <a:solidFill>
                  <a:schemeClr val="accent3">
                    <a:lumMod val="50000"/>
                  </a:schemeClr>
                </a:solidFill>
              </a:rPr>
              <a:t>[PRESENTER]</a:t>
            </a:r>
          </a:p>
          <a:p>
            <a:endParaRPr lang="en-US" dirty="0"/>
          </a:p>
          <a:p>
            <a:r>
              <a:rPr lang="en-US" kern="0" dirty="0">
                <a:latin typeface="Times New Roman" panose="02020603050405020304" pitchFamily="18" charset="0"/>
                <a:ea typeface="Times New Roman" panose="02020603050405020304" pitchFamily="18" charset="0"/>
              </a:rPr>
              <a:t>Like most disability plans, TIPP</a:t>
            </a:r>
            <a:r>
              <a:rPr lang="en-US" b="1" kern="0" dirty="0">
                <a:latin typeface="Times New Roman" panose="02020603050405020304" pitchFamily="18" charset="0"/>
                <a:ea typeface="Times New Roman" panose="02020603050405020304" pitchFamily="18" charset="0"/>
              </a:rPr>
              <a:t> </a:t>
            </a:r>
            <a:r>
              <a:rPr lang="en-US" kern="0" dirty="0">
                <a:latin typeface="Times New Roman" panose="02020603050405020304" pitchFamily="18" charset="0"/>
                <a:ea typeface="Times New Roman" panose="02020603050405020304" pitchFamily="18" charset="0"/>
              </a:rPr>
              <a:t>has certain limitations and exclusions, or rules, when disability benefits wouldn’t be payable. </a:t>
            </a:r>
          </a:p>
          <a:p>
            <a:endParaRPr lang="en-US" b="1" kern="0" dirty="0">
              <a:latin typeface="Times New Roman" panose="02020603050405020304" pitchFamily="18" charset="0"/>
              <a:ea typeface="Times New Roman" panose="02020603050405020304" pitchFamily="18" charset="0"/>
            </a:endParaRPr>
          </a:p>
          <a:p>
            <a:r>
              <a:rPr lang="en-US" b="1" kern="0" dirty="0">
                <a:latin typeface="Times New Roman" panose="02020603050405020304" pitchFamily="18" charset="0"/>
                <a:ea typeface="Times New Roman" panose="02020603050405020304" pitchFamily="18" charset="0"/>
              </a:rPr>
              <a:t>Please reference the Limitations and Exclusions webpage located on the TIPP website for more information.</a:t>
            </a:r>
            <a:endParaRPr lang="en-US" b="1" kern="0" dirty="0">
              <a:latin typeface="Times New Roman" panose="02020603050405020304" pitchFamily="18" charset="0"/>
            </a:endParaRPr>
          </a:p>
          <a:p>
            <a:endParaRPr lang="en-US" dirty="0"/>
          </a:p>
          <a:p>
            <a:endParaRPr lang="en-US" dirty="0"/>
          </a:p>
          <a:p>
            <a:r>
              <a:rPr lang="en-US" dirty="0"/>
              <a:t>Are you considering pregnancy? Well</a:t>
            </a:r>
            <a:r>
              <a:rPr lang="en-US" baseline="0" dirty="0"/>
              <a:t> next</a:t>
            </a:r>
            <a:r>
              <a:rPr lang="en-US" dirty="0"/>
              <a:t>,</a:t>
            </a:r>
            <a:r>
              <a:rPr lang="en-US" baseline="0" dirty="0"/>
              <a:t> I will share how paid parental leave for state agency employees and short-term disability coverage support eligible maternity claims.</a:t>
            </a:r>
          </a:p>
          <a:p>
            <a:endParaRPr lang="en-US" dirty="0"/>
          </a:p>
          <a:p>
            <a:r>
              <a:rPr lang="en-US" b="1" dirty="0">
                <a:solidFill>
                  <a:schemeClr val="accent3">
                    <a:lumMod val="50000"/>
                  </a:schemeClr>
                </a:solidFill>
              </a:rPr>
              <a:t>&lt;NEXT SLIDE&gt;</a:t>
            </a:r>
            <a:endParaRPr lang="en-US" sz="1100" dirty="0"/>
          </a:p>
        </p:txBody>
      </p:sp>
      <p:sp>
        <p:nvSpPr>
          <p:cNvPr id="4" name="Slide Number Placeholder 3"/>
          <p:cNvSpPr>
            <a:spLocks noGrp="1"/>
          </p:cNvSpPr>
          <p:nvPr>
            <p:ph type="sldNum" sz="quarter" idx="10"/>
          </p:nvPr>
        </p:nvSpPr>
        <p:spPr/>
        <p:txBody>
          <a:bodyPr/>
          <a:lstStyle/>
          <a:p>
            <a:fld id="{2017F297-AD43-42A6-BDE6-A378D1F7AD78}" type="slidenum">
              <a:rPr lang="en-US" smtClean="0"/>
              <a:pPr/>
              <a:t>5</a:t>
            </a:fld>
            <a:endParaRPr lang="en-US" dirty="0"/>
          </a:p>
        </p:txBody>
      </p:sp>
    </p:spTree>
    <p:extLst>
      <p:ext uri="{BB962C8B-B14F-4D97-AF65-F5344CB8AC3E}">
        <p14:creationId xmlns:p14="http://schemas.microsoft.com/office/powerpoint/2010/main" val="14511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200000"/>
              </a:lnSpc>
              <a:spcBef>
                <a:spcPts val="0"/>
              </a:spcBef>
              <a:spcAft>
                <a:spcPts val="1200"/>
              </a:spcAft>
              <a:buClrTx/>
              <a:buSzTx/>
              <a:buNone/>
              <a:defRPr/>
            </a:pPr>
            <a:r>
              <a:rPr lang="en-US" dirty="0"/>
              <a:t>What is paid parental leave? </a:t>
            </a:r>
            <a:r>
              <a:rPr lang="en-US" sz="1200" dirty="0">
                <a:solidFill>
                  <a:schemeClr val="tx1"/>
                </a:solidFill>
              </a:rPr>
              <a:t>State employees who are eligible for Family and Medical Leave Act (FMLA) leave due to the birth of a child are also entitled up to 40 days of paid parental leave under Texas Government Code § 661.9125. Paid parental leave does not count against TIPP benefits. Paid parental leave is administered by the employee’s agency. Employees should contact their benefits coordinator (HR department) for questions about FMLA and paid parental leave.</a:t>
            </a:r>
            <a:endParaRPr lang="en-US" sz="1200" b="1" dirty="0">
              <a:solidFill>
                <a:schemeClr val="tx1"/>
              </a:solidFill>
            </a:endParaRPr>
          </a:p>
          <a:p>
            <a:endParaRPr lang="en-US" dirty="0"/>
          </a:p>
          <a:p>
            <a:endParaRPr lang="en-US" dirty="0">
              <a:latin typeface="Arial" panose="020B0604020202020204" pitchFamily="34" charset="0"/>
              <a:cs typeface="Calibri" panose="020F0502020204030204" pitchFamily="34" charset="0"/>
            </a:endParaRPr>
          </a:p>
          <a:p>
            <a:r>
              <a:rPr lang="en-US" b="1" dirty="0">
                <a:latin typeface="Arial" panose="020B0604020202020204" pitchFamily="34" charset="0"/>
                <a:cs typeface="Calibri" panose="020F0502020204030204" pitchFamily="34" charset="0"/>
              </a:rPr>
              <a:t>[Next slide]</a:t>
            </a:r>
            <a:endParaRPr lang="en-US" b="1" dirty="0">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017F297-AD43-42A6-BDE6-A378D1F7AD78}" type="slidenum">
              <a:rPr lang="en-US" smtClean="0"/>
              <a:pPr/>
              <a:t>6</a:t>
            </a:fld>
            <a:endParaRPr lang="en-US" dirty="0"/>
          </a:p>
        </p:txBody>
      </p:sp>
    </p:spTree>
    <p:extLst>
      <p:ext uri="{BB962C8B-B14F-4D97-AF65-F5344CB8AC3E}">
        <p14:creationId xmlns:p14="http://schemas.microsoft.com/office/powerpoint/2010/main" val="36809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67">
              <a:lnSpc>
                <a:spcPct val="200000"/>
              </a:lnSpc>
              <a:defRPr/>
            </a:pPr>
            <a:r>
              <a:rPr lang="en-US" dirty="0"/>
              <a:t>The Texas Income Protection Plan (TIPP) considers maternity leave as a temporary medical disability. </a:t>
            </a:r>
            <a:r>
              <a:rPr lang="en-US" dirty="0">
                <a:solidFill>
                  <a:schemeClr val="tx1"/>
                </a:solidFill>
              </a:rPr>
              <a:t>TIPP participants could receive short-term disability benefits for maternity leave and paid parental leave at the same time. To qualify for the TIPP benefits, the pregnancy must start after TIPP coverage begins and participants must complete their waiting period and use all sick leave. TIPP coverage can be up to six weeks for a vaginal birth and up to eight weeks for a cesarean birth, with extensions allowed for complications. </a:t>
            </a:r>
            <a:r>
              <a:rPr lang="en-US" sz="1200" b="0" i="0" kern="1200" dirty="0">
                <a:solidFill>
                  <a:schemeClr val="tx1"/>
                </a:solidFill>
                <a:effectLst/>
                <a:latin typeface="+mn-lt"/>
                <a:ea typeface="+mn-ea"/>
                <a:cs typeface="+mn-cs"/>
              </a:rPr>
              <a:t>So, TIPP can especially be a great benefit for employees who are considering pregnancy.</a:t>
            </a:r>
            <a:endParaRPr lang="en-US" dirty="0">
              <a:solidFill>
                <a:schemeClr val="tx1"/>
              </a:solidFill>
            </a:endParaRPr>
          </a:p>
          <a:p>
            <a:pPr defTabSz="921167">
              <a:lnSpc>
                <a:spcPct val="200000"/>
              </a:lnSpc>
              <a:defRPr/>
            </a:pPr>
            <a:endParaRPr lang="en-US" dirty="0"/>
          </a:p>
          <a:p>
            <a:r>
              <a:rPr lang="en-US" dirty="0"/>
              <a:t>Now, let’s look at an illustration of an eligible maternity claim.</a:t>
            </a:r>
          </a:p>
          <a:p>
            <a:endParaRPr lang="en-US" dirty="0"/>
          </a:p>
          <a:p>
            <a:pPr defTabSz="921167">
              <a:defRPr/>
            </a:pPr>
            <a:r>
              <a:rPr lang="en-US" b="1" dirty="0">
                <a:latin typeface="Arial" panose="020B0604020202020204" pitchFamily="34" charset="0"/>
                <a:cs typeface="Calibri" panose="020F0502020204030204" pitchFamily="34" charset="0"/>
              </a:rPr>
              <a:t>[Next slide]</a:t>
            </a:r>
            <a:endParaRPr lang="en-US" b="1" dirty="0">
              <a:latin typeface="Arial" panose="020B0604020202020204" pitchFamily="34" charset="0"/>
              <a:ea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017F297-AD43-42A6-BDE6-A378D1F7AD78}" type="slidenum">
              <a:rPr lang="en-US" smtClean="0"/>
              <a:pPr/>
              <a:t>7</a:t>
            </a:fld>
            <a:endParaRPr lang="en-US" dirty="0"/>
          </a:p>
        </p:txBody>
      </p:sp>
    </p:spTree>
    <p:extLst>
      <p:ext uri="{BB962C8B-B14F-4D97-AF65-F5344CB8AC3E}">
        <p14:creationId xmlns:p14="http://schemas.microsoft.com/office/powerpoint/2010/main" val="186888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Calibri" panose="020F0502020204030204" pitchFamily="34" charset="0"/>
              </a:rPr>
              <a:t>In the illustration, it shows an eligible state agency employee who works a 40-hour work week, Monday through Friday and is eligible to receive paid parental leave. This employee is also eligible to receive TIPP benefits for a maternity claim once they complete their waiting period and exhaust their sick leave. Therefore, they could receive both paid parental leave and short-term disability benefits.</a:t>
            </a:r>
          </a:p>
          <a:p>
            <a:endParaRPr lang="en-US" dirty="0">
              <a:latin typeface="Arial" panose="020B0604020202020204" pitchFamily="34" charset="0"/>
              <a:cs typeface="Calibri" panose="020F0502020204030204" pitchFamily="34" charset="0"/>
            </a:endParaRPr>
          </a:p>
          <a:p>
            <a:r>
              <a:rPr lang="en-US" dirty="0">
                <a:latin typeface="Arial" panose="020B0604020202020204" pitchFamily="34" charset="0"/>
                <a:cs typeface="Calibri" panose="020F0502020204030204" pitchFamily="34" charset="0"/>
              </a:rPr>
              <a:t>In the illustration, the employee is receiving paid parental leave while they complete their 14-day waiting period and exhaust all sick leave for 100% salary replacement. Starting on day 15, they have completed their waiting period and exhausted all sick leave; therefore, the disability benefit period will begin for a 66% salary replacement. As a reminder, all sick leave must be exhausted before disability benefits begin. TIPP’s short-term disability benefit will pay up to 42 days (six weeks) for vaginal births, and up to 56 days (eight weeks) for cesarean births, </a:t>
            </a:r>
            <a:r>
              <a:rPr lang="en-US" sz="1200" kern="1200" dirty="0">
                <a:solidFill>
                  <a:schemeClr val="tx1"/>
                </a:solidFill>
                <a:effectLst/>
                <a:latin typeface="+mn-lt"/>
                <a:ea typeface="+mn-ea"/>
                <a:cs typeface="+mn-cs"/>
              </a:rPr>
              <a:t>with extensions allowed for complications</a:t>
            </a:r>
            <a:r>
              <a:rPr lang="en-US" dirty="0">
                <a:latin typeface="Arial" panose="020B0604020202020204" pitchFamily="34" charset="0"/>
                <a:cs typeface="Calibri" panose="020F0502020204030204" pitchFamily="34" charset="0"/>
              </a:rPr>
              <a:t>. Long-term disability benefits would begin on day 181.</a:t>
            </a:r>
          </a:p>
          <a:p>
            <a:endParaRPr lang="en-US" b="1" dirty="0">
              <a:latin typeface="Arial" panose="020B0604020202020204" pitchFamily="34" charset="0"/>
              <a:cs typeface="Calibri" panose="020F0502020204030204" pitchFamily="34" charset="0"/>
            </a:endParaRPr>
          </a:p>
          <a:p>
            <a:endParaRPr lang="en-US" b="1" dirty="0">
              <a:latin typeface="Arial" panose="020B0604020202020204" pitchFamily="34" charset="0"/>
              <a:cs typeface="Calibri" panose="020F0502020204030204" pitchFamily="34" charset="0"/>
            </a:endParaRPr>
          </a:p>
          <a:p>
            <a:r>
              <a:rPr lang="en-US" b="1" dirty="0">
                <a:latin typeface="Arial" panose="020B0604020202020204" pitchFamily="34" charset="0"/>
                <a:cs typeface="Calibri" panose="020F0502020204030204" pitchFamily="34" charset="0"/>
              </a:rPr>
              <a:t>[Next slide]</a:t>
            </a:r>
            <a:endParaRPr lang="en-US" b="1" dirty="0">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017F297-AD43-42A6-BDE6-A378D1F7AD78}" type="slidenum">
              <a:rPr lang="en-US" smtClean="0"/>
              <a:pPr/>
              <a:t>8</a:t>
            </a:fld>
            <a:endParaRPr lang="en-US" dirty="0"/>
          </a:p>
        </p:txBody>
      </p:sp>
    </p:spTree>
    <p:extLst>
      <p:ext uri="{BB962C8B-B14F-4D97-AF65-F5344CB8AC3E}">
        <p14:creationId xmlns:p14="http://schemas.microsoft.com/office/powerpoint/2010/main" val="255157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4" y="4416429"/>
            <a:ext cx="5705052" cy="3889372"/>
          </a:xfrm>
        </p:spPr>
        <p:txBody>
          <a:bodyPr>
            <a:normAutofit fontScale="92500" lnSpcReduction="10000"/>
          </a:bodyPr>
          <a:lstStyle/>
          <a:p>
            <a:pPr>
              <a:lnSpc>
                <a:spcPct val="120000"/>
              </a:lnSpc>
              <a:defRPr/>
            </a:pPr>
            <a:r>
              <a:rPr lang="en-US" b="1" dirty="0">
                <a:solidFill>
                  <a:schemeClr val="accent3">
                    <a:lumMod val="50000"/>
                  </a:schemeClr>
                </a:solidFill>
              </a:rPr>
              <a:t>[PRESENTER]</a:t>
            </a:r>
          </a:p>
          <a:p>
            <a:pPr>
              <a:defRPr/>
            </a:pPr>
            <a:endParaRPr lang="en-US" sz="1100" b="1" dirty="0">
              <a:solidFill>
                <a:schemeClr val="accent3">
                  <a:lumMod val="50000"/>
                </a:schemeClr>
              </a:solidFill>
            </a:endParaRPr>
          </a:p>
          <a:p>
            <a:pPr>
              <a:lnSpc>
                <a:spcPct val="120000"/>
              </a:lnSpc>
              <a:defRPr/>
            </a:pPr>
            <a:r>
              <a:rPr lang="en-US" sz="1100" dirty="0"/>
              <a:t>Now that you know how TIPP can protect your income during a disability and for eligible maternity claims, let’s go over the application process.</a:t>
            </a:r>
          </a:p>
          <a:p>
            <a:pPr>
              <a:lnSpc>
                <a:spcPct val="120000"/>
              </a:lnSpc>
              <a:defRPr/>
            </a:pPr>
            <a:endParaRPr lang="en-US" sz="1100" dirty="0"/>
          </a:p>
          <a:p>
            <a:pPr>
              <a:lnSpc>
                <a:spcPct val="120000"/>
              </a:lnSpc>
              <a:defRPr/>
            </a:pPr>
            <a:r>
              <a:rPr lang="en-US" sz="1100" dirty="0"/>
              <a:t>Applying for TIPP during Summer Enrollment can be done in three easy steps:</a:t>
            </a:r>
          </a:p>
          <a:p>
            <a:pPr marL="230292" indent="-230292">
              <a:lnSpc>
                <a:spcPct val="120000"/>
              </a:lnSpc>
              <a:spcBef>
                <a:spcPts val="600"/>
              </a:spcBef>
              <a:buFont typeface="+mj-lt"/>
              <a:buAutoNum type="arabicPeriod"/>
              <a:defRPr/>
            </a:pPr>
            <a:r>
              <a:rPr lang="en-US" sz="1100" dirty="0"/>
              <a:t>Apply during your two-week Summer Enrollment phase by logging in to your ERS online account at ers.texas.gov/my-account-login.</a:t>
            </a:r>
          </a:p>
          <a:p>
            <a:pPr marL="230292" indent="-230292">
              <a:lnSpc>
                <a:spcPct val="120000"/>
              </a:lnSpc>
              <a:spcBef>
                <a:spcPts val="600"/>
              </a:spcBef>
              <a:buFont typeface="+mj-lt"/>
              <a:buAutoNum type="arabicPeriod"/>
              <a:defRPr/>
            </a:pPr>
            <a:r>
              <a:rPr lang="en-US" sz="1100" dirty="0"/>
              <a:t>Select if you want short-term and/or long-term disability coverage.</a:t>
            </a:r>
          </a:p>
          <a:p>
            <a:pPr marL="230292" indent="-230292">
              <a:lnSpc>
                <a:spcPct val="120000"/>
              </a:lnSpc>
              <a:spcBef>
                <a:spcPts val="600"/>
              </a:spcBef>
              <a:buFont typeface="+mj-lt"/>
              <a:buAutoNum type="arabicPeriod"/>
              <a:defRPr/>
            </a:pPr>
            <a:r>
              <a:rPr lang="en-US" sz="1100" dirty="0"/>
              <a:t>Complete the evidence of insurability (EOI) process. </a:t>
            </a:r>
          </a:p>
          <a:p>
            <a:pPr marL="171440" indent="-171440">
              <a:lnSpc>
                <a:spcPct val="120000"/>
              </a:lnSpc>
              <a:spcBef>
                <a:spcPts val="600"/>
              </a:spcBef>
              <a:buFont typeface="Arial" pitchFamily="34" charset="0"/>
              <a:buChar char="•"/>
              <a:defRPr/>
            </a:pPr>
            <a:endParaRPr lang="en-US" sz="1100" dirty="0"/>
          </a:p>
          <a:p>
            <a:pPr defTabSz="921167">
              <a:lnSpc>
                <a:spcPct val="120000"/>
              </a:lnSpc>
              <a:spcBef>
                <a:spcPts val="600"/>
              </a:spcBef>
              <a:defRPr/>
            </a:pPr>
            <a:r>
              <a:rPr lang="en-US" sz="1100" dirty="0"/>
              <a:t>EOI is used to determine eligibility for disability coverage. You will receive instructions on how to submit your EOI application.</a:t>
            </a:r>
          </a:p>
          <a:p>
            <a:pPr defTabSz="921167">
              <a:lnSpc>
                <a:spcPct val="120000"/>
              </a:lnSpc>
              <a:spcBef>
                <a:spcPts val="600"/>
              </a:spcBef>
              <a:defRPr/>
            </a:pPr>
            <a:endParaRPr lang="en-US" sz="1100" dirty="0"/>
          </a:p>
          <a:p>
            <a:pPr>
              <a:lnSpc>
                <a:spcPct val="120000"/>
              </a:lnSpc>
              <a:spcBef>
                <a:spcPts val="600"/>
              </a:spcBef>
              <a:defRPr/>
            </a:pPr>
            <a:r>
              <a:rPr lang="en-US" sz="1100" dirty="0"/>
              <a:t>I’ll explain more about EOI in the next slide.</a:t>
            </a:r>
            <a:endParaRPr lang="en-US" sz="1100" b="1" dirty="0"/>
          </a:p>
          <a:p>
            <a:pPr>
              <a:lnSpc>
                <a:spcPct val="120000"/>
              </a:lnSpc>
              <a:spcBef>
                <a:spcPts val="600"/>
              </a:spcBef>
              <a:defRPr/>
            </a:pPr>
            <a:endParaRPr lang="en-US" b="1" dirty="0">
              <a:solidFill>
                <a:schemeClr val="accent3">
                  <a:lumMod val="50000"/>
                </a:schemeClr>
              </a:solidFill>
            </a:endParaRPr>
          </a:p>
          <a:p>
            <a:pPr>
              <a:lnSpc>
                <a:spcPct val="120000"/>
              </a:lnSpc>
              <a:spcBef>
                <a:spcPts val="600"/>
              </a:spcBef>
              <a:defRPr/>
            </a:pPr>
            <a:r>
              <a:rPr lang="en-US" b="1" dirty="0">
                <a:solidFill>
                  <a:schemeClr val="accent3">
                    <a:lumMod val="50000"/>
                  </a:schemeClr>
                </a:solidFill>
              </a:rPr>
              <a:t>&lt;NEXT SLIDE&gt;</a:t>
            </a:r>
          </a:p>
        </p:txBody>
      </p:sp>
      <p:sp>
        <p:nvSpPr>
          <p:cNvPr id="4" name="Slide Number Placeholder 3"/>
          <p:cNvSpPr>
            <a:spLocks noGrp="1"/>
          </p:cNvSpPr>
          <p:nvPr>
            <p:ph type="sldNum" sz="quarter" idx="10"/>
          </p:nvPr>
        </p:nvSpPr>
        <p:spPr/>
        <p:txBody>
          <a:bodyPr/>
          <a:lstStyle/>
          <a:p>
            <a:fld id="{2017F297-AD43-42A6-BDE6-A378D1F7AD7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70214"/>
            <a:ext cx="7620000" cy="929858"/>
          </a:xfrm>
        </p:spPr>
        <p:txBody>
          <a:bodyPr anchor="ctr" anchorCtr="0">
            <a:noAutofit/>
          </a:bodyPr>
          <a:lstStyle>
            <a:lvl1pPr algn="ctr">
              <a:defRPr sz="3200" cap="none" baseline="0"/>
            </a:lvl1p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776" y="6376987"/>
            <a:ext cx="685800" cy="404813"/>
          </a:xfrm>
          <a:prstGeom prst="rect">
            <a:avLst/>
          </a:prstGeom>
        </p:spPr>
      </p:pic>
      <p:sp>
        <p:nvSpPr>
          <p:cNvPr id="9" name="Rectangle 8"/>
          <p:cNvSpPr/>
          <p:nvPr userDrawn="1"/>
        </p:nvSpPr>
        <p:spPr>
          <a:xfrm>
            <a:off x="0" y="2133600"/>
            <a:ext cx="9144000" cy="107043"/>
          </a:xfrm>
          <a:prstGeom prst="rect">
            <a:avLst/>
          </a:prstGeom>
          <a:solidFill>
            <a:srgbClr val="567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IPP_RGB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61206" y="159406"/>
            <a:ext cx="2233449" cy="1005052"/>
          </a:xfrm>
          <a:prstGeom prst="rect">
            <a:avLst/>
          </a:prstGeom>
        </p:spPr>
      </p:pic>
      <p:sp>
        <p:nvSpPr>
          <p:cNvPr id="12" name="Rectangle 11"/>
          <p:cNvSpPr/>
          <p:nvPr userDrawn="1"/>
        </p:nvSpPr>
        <p:spPr>
          <a:xfrm>
            <a:off x="0" y="6134100"/>
            <a:ext cx="9144000" cy="107043"/>
          </a:xfrm>
          <a:prstGeom prst="rect">
            <a:avLst/>
          </a:prstGeom>
          <a:solidFill>
            <a:srgbClr val="567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p:cNvSpPr>
            <a:spLocks noGrp="1"/>
          </p:cNvSpPr>
          <p:nvPr>
            <p:ph type="sldNum" sz="quarter" idx="4"/>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6921E8B-E9BB-4DA0-BC4D-F5D7CE5E476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6493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6493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6921E8B-E9BB-4DA0-BC4D-F5D7CE5E47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5676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8620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56763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8620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96921E8B-E9BB-4DA0-BC4D-F5D7CE5E4762}"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2700" cmpd="sng">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6921E8B-E9BB-4DA0-BC4D-F5D7CE5E476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921E8B-E9BB-4DA0-BC4D-F5D7CE5E476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5731727"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52600"/>
            <a:ext cx="8229600" cy="44474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1451514"/>
            <a:ext cx="9144000" cy="54970"/>
          </a:xfrm>
          <a:prstGeom prst="rect">
            <a:avLst/>
          </a:prstGeom>
          <a:solidFill>
            <a:srgbClr val="567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a:t>
            </a:fld>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776" y="6376987"/>
            <a:ext cx="685800" cy="404813"/>
          </a:xfrm>
          <a:prstGeom prst="rect">
            <a:avLst/>
          </a:prstGeom>
        </p:spPr>
      </p:pic>
      <p:cxnSp>
        <p:nvCxnSpPr>
          <p:cNvPr id="10" name="Straight Connector 9"/>
          <p:cNvCxnSpPr/>
          <p:nvPr/>
        </p:nvCxnSpPr>
        <p:spPr>
          <a:xfrm>
            <a:off x="6417727" y="88399"/>
            <a:ext cx="0" cy="1251672"/>
          </a:xfrm>
          <a:prstGeom prst="line">
            <a:avLst/>
          </a:prstGeom>
          <a:ln w="12700" cap="rnd" cmpd="sng">
            <a:solidFill>
              <a:srgbClr val="A3BD7B"/>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descr="TIPP_RGB_logo.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9035" y="185682"/>
            <a:ext cx="2233448" cy="100505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Lst>
  <p:hf hdr="0" ftr="0" dt="0"/>
  <p:txStyles>
    <p:titleStyle>
      <a:lvl1pPr algn="l" defTabSz="914400" rtl="0" eaLnBrk="1" latinLnBrk="0" hangingPunct="1">
        <a:spcBef>
          <a:spcPct val="0"/>
        </a:spcBef>
        <a:buNone/>
        <a:defRPr sz="4000" kern="1200" spc="-100" baseline="0">
          <a:solidFill>
            <a:srgbClr val="567632"/>
          </a:solidFill>
          <a:latin typeface="+mj-lt"/>
          <a:ea typeface="+mj-ea"/>
          <a:cs typeface="+mj-cs"/>
        </a:defRPr>
      </a:lvl1pPr>
    </p:titleStyle>
    <p:bodyStyle>
      <a:lvl1pPr marL="228600" indent="-22860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exasincomeprotectionpla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385" y="4260913"/>
            <a:ext cx="10090245" cy="929858"/>
          </a:xfrm>
        </p:spPr>
        <p:txBody>
          <a:bodyPr/>
          <a:lstStyle/>
          <a:p>
            <a:r>
              <a:rPr lang="en-US" sz="1800" dirty="0">
                <a:latin typeface="Georgia" panose="02040502050405020303" pitchFamily="18" charset="0"/>
              </a:rPr>
              <a:t>www.texasincomeprotectionplan.com</a:t>
            </a:r>
            <a:endParaRPr lang="en-US" sz="1400" baseline="46000" dirty="0">
              <a:latin typeface="Georgia" panose="02040502050405020303" pitchFamily="18" charset="0"/>
            </a:endParaRPr>
          </a:p>
        </p:txBody>
      </p:sp>
      <p:sp>
        <p:nvSpPr>
          <p:cNvPr id="4" name="Slide Number Placeholder 5"/>
          <p:cNvSpPr>
            <a:spLocks noGrp="1"/>
          </p:cNvSpPr>
          <p:nvPr>
            <p:ph type="sldNum" sz="quarter" idx="4"/>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1</a:t>
            </a:fld>
            <a:endParaRPr lang="en-US" dirty="0"/>
          </a:p>
        </p:txBody>
      </p:sp>
      <p:sp>
        <p:nvSpPr>
          <p:cNvPr id="5" name="Rectangle 4"/>
          <p:cNvSpPr/>
          <p:nvPr/>
        </p:nvSpPr>
        <p:spPr>
          <a:xfrm>
            <a:off x="2303377" y="4209143"/>
            <a:ext cx="4322722" cy="369332"/>
          </a:xfrm>
          <a:prstGeom prst="rect">
            <a:avLst/>
          </a:prstGeom>
        </p:spPr>
        <p:txBody>
          <a:bodyPr wrap="none">
            <a:spAutoFit/>
          </a:bodyPr>
          <a:lstStyle/>
          <a:p>
            <a:pPr>
              <a:spcBef>
                <a:spcPts val="0"/>
              </a:spcBef>
              <a:buClrTx/>
              <a:buSzTx/>
              <a:defRPr/>
            </a:pPr>
            <a:r>
              <a:rPr lang="en-US" i="1" dirty="0"/>
              <a:t>TIPP is administered by Alight Solutions.</a:t>
            </a:r>
          </a:p>
        </p:txBody>
      </p:sp>
      <p:sp>
        <p:nvSpPr>
          <p:cNvPr id="6" name="Title 1"/>
          <p:cNvSpPr txBox="1">
            <a:spLocks/>
          </p:cNvSpPr>
          <p:nvPr/>
        </p:nvSpPr>
        <p:spPr>
          <a:xfrm>
            <a:off x="903077" y="3559117"/>
            <a:ext cx="7123323" cy="92985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3200" kern="1200" cap="none" spc="-100" baseline="0">
                <a:solidFill>
                  <a:srgbClr val="567632"/>
                </a:solidFill>
                <a:latin typeface="+mj-lt"/>
                <a:ea typeface="+mj-ea"/>
                <a:cs typeface="+mj-cs"/>
              </a:defRPr>
            </a:lvl1pPr>
          </a:lstStyle>
          <a:p>
            <a:r>
              <a:rPr lang="en-US" sz="1800" dirty="0">
                <a:latin typeface="Georgia" panose="02040502050405020303" pitchFamily="18" charset="0"/>
              </a:rPr>
              <a:t>Short-term and long-term disability insurance for active employees</a:t>
            </a:r>
            <a:endParaRPr lang="en-US" sz="1400" baseline="46000" dirty="0">
              <a:latin typeface="Georgia" panose="02040502050405020303" pitchFamily="18" charset="0"/>
            </a:endParaRPr>
          </a:p>
        </p:txBody>
      </p:sp>
      <p:sp>
        <p:nvSpPr>
          <p:cNvPr id="7" name="Title 1"/>
          <p:cNvSpPr txBox="1">
            <a:spLocks/>
          </p:cNvSpPr>
          <p:nvPr/>
        </p:nvSpPr>
        <p:spPr>
          <a:xfrm>
            <a:off x="526660" y="2865050"/>
            <a:ext cx="8491251" cy="92985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3200" kern="1200" cap="none" spc="-100" baseline="0">
                <a:solidFill>
                  <a:srgbClr val="567632"/>
                </a:solidFill>
                <a:latin typeface="+mj-lt"/>
                <a:ea typeface="+mj-ea"/>
                <a:cs typeface="+mj-cs"/>
              </a:defRPr>
            </a:lvl1pPr>
          </a:lstStyle>
          <a:p>
            <a:r>
              <a:rPr lang="en-US" sz="4400" dirty="0">
                <a:latin typeface="Georgia" panose="02040502050405020303" pitchFamily="18" charset="0"/>
              </a:rPr>
              <a:t>Texas Income Protection </a:t>
            </a:r>
            <a:r>
              <a:rPr lang="en-US" sz="4400" dirty="0" err="1">
                <a:latin typeface="Georgia" panose="02040502050405020303" pitchFamily="18" charset="0"/>
              </a:rPr>
              <a:t>Plan</a:t>
            </a:r>
            <a:r>
              <a:rPr lang="en-US" sz="3600" baseline="46000" dirty="0" err="1">
                <a:latin typeface="Georgia" panose="02040502050405020303" pitchFamily="18" charset="0"/>
              </a:rPr>
              <a:t>SM</a:t>
            </a:r>
            <a:endParaRPr lang="en-US" sz="3600" baseline="46000" dirty="0">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256798" y="90326"/>
            <a:ext cx="2703219" cy="2011324"/>
          </a:xfrm>
          <a:prstGeom prst="rect">
            <a:avLst/>
          </a:prstGeom>
        </p:spPr>
      </p:pic>
      <p:pic>
        <p:nvPicPr>
          <p:cNvPr id="9" name="Picture 8"/>
          <p:cNvPicPr>
            <a:picLocks noChangeAspect="1"/>
          </p:cNvPicPr>
          <p:nvPr/>
        </p:nvPicPr>
        <p:blipFill>
          <a:blip r:embed="rId4"/>
          <a:stretch>
            <a:fillRect/>
          </a:stretch>
        </p:blipFill>
        <p:spPr>
          <a:xfrm>
            <a:off x="6359376" y="84844"/>
            <a:ext cx="2059453" cy="1998482"/>
          </a:xfrm>
          <a:prstGeom prst="rect">
            <a:avLst/>
          </a:prstGeom>
        </p:spPr>
      </p:pic>
      <p:pic>
        <p:nvPicPr>
          <p:cNvPr id="10" name="Picture 9"/>
          <p:cNvPicPr>
            <a:picLocks noChangeAspect="1"/>
          </p:cNvPicPr>
          <p:nvPr/>
        </p:nvPicPr>
        <p:blipFill>
          <a:blip r:embed="rId5"/>
          <a:stretch>
            <a:fillRect/>
          </a:stretch>
        </p:blipFill>
        <p:spPr>
          <a:xfrm>
            <a:off x="3992553" y="1166951"/>
            <a:ext cx="1069642" cy="945023"/>
          </a:xfrm>
          <a:prstGeom prst="rect">
            <a:avLst/>
          </a:prstGeom>
        </p:spPr>
      </p:pic>
    </p:spTree>
    <p:extLst>
      <p:ext uri="{BB962C8B-B14F-4D97-AF65-F5344CB8AC3E}">
        <p14:creationId xmlns:p14="http://schemas.microsoft.com/office/powerpoint/2010/main" val="209140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of Insurability (EOI)</a:t>
            </a:r>
          </a:p>
        </p:txBody>
      </p:sp>
      <p:sp>
        <p:nvSpPr>
          <p:cNvPr id="6" name="Content Placeholder 5"/>
          <p:cNvSpPr>
            <a:spLocks noGrp="1"/>
          </p:cNvSpPr>
          <p:nvPr>
            <p:ph idx="1"/>
          </p:nvPr>
        </p:nvSpPr>
        <p:spPr>
          <a:xfrm>
            <a:off x="259940" y="1793876"/>
            <a:ext cx="5578515" cy="4606924"/>
          </a:xfrm>
        </p:spPr>
        <p:txBody>
          <a:bodyPr>
            <a:noAutofit/>
          </a:bodyPr>
          <a:lstStyle/>
          <a:p>
            <a:pPr>
              <a:spcBef>
                <a:spcPts val="300"/>
              </a:spcBef>
            </a:pPr>
            <a:r>
              <a:rPr lang="en-US" sz="1800" dirty="0"/>
              <a:t>EOI is used to determine eligibility for TIPP coverage.</a:t>
            </a:r>
          </a:p>
          <a:p>
            <a:pPr>
              <a:spcBef>
                <a:spcPts val="1800"/>
              </a:spcBef>
            </a:pPr>
            <a:r>
              <a:rPr lang="en-US" sz="1800" dirty="0"/>
              <a:t>EOI is required when you apply during your two-week Summer Enrollment phase.</a:t>
            </a:r>
          </a:p>
          <a:p>
            <a:pPr>
              <a:spcBef>
                <a:spcPts val="1800"/>
              </a:spcBef>
            </a:pPr>
            <a:r>
              <a:rPr lang="en-US" sz="1800" dirty="0">
                <a:solidFill>
                  <a:schemeClr val="tx1"/>
                </a:solidFill>
              </a:rPr>
              <a:t>You </a:t>
            </a:r>
            <a:r>
              <a:rPr lang="en-US" sz="1800" b="1" dirty="0">
                <a:solidFill>
                  <a:schemeClr val="tx1"/>
                </a:solidFill>
              </a:rPr>
              <a:t>must</a:t>
            </a:r>
            <a:r>
              <a:rPr lang="en-US" sz="1800" dirty="0">
                <a:solidFill>
                  <a:schemeClr val="tx1"/>
                </a:solidFill>
              </a:rPr>
              <a:t> start your EOI process through your personal ERS </a:t>
            </a:r>
            <a:r>
              <a:rPr lang="en-US" sz="1800" dirty="0" err="1">
                <a:solidFill>
                  <a:schemeClr val="tx1"/>
                </a:solidFill>
              </a:rPr>
              <a:t>OnLine</a:t>
            </a:r>
            <a:r>
              <a:rPr lang="en-US" sz="1800" dirty="0">
                <a:solidFill>
                  <a:schemeClr val="tx1"/>
                </a:solidFill>
              </a:rPr>
              <a:t> account. Photocopies are not accepted.</a:t>
            </a:r>
          </a:p>
          <a:p>
            <a:pPr>
              <a:spcBef>
                <a:spcPts val="1800"/>
              </a:spcBef>
            </a:pPr>
            <a:r>
              <a:rPr lang="en-US" sz="1800" dirty="0">
                <a:solidFill>
                  <a:schemeClr val="tx1"/>
                </a:solidFill>
              </a:rPr>
              <a:t>EOI must be submitted by the last day of Summer Enrollment.</a:t>
            </a:r>
            <a:endParaRPr lang="en-US" sz="1800" dirty="0"/>
          </a:p>
          <a:p>
            <a:pPr>
              <a:spcBef>
                <a:spcPts val="1800"/>
              </a:spcBef>
            </a:pPr>
            <a:r>
              <a:rPr lang="en-US" sz="1800" dirty="0"/>
              <a:t>Your application must be approved before coverage begins. </a:t>
            </a:r>
            <a:r>
              <a:rPr lang="en-US" sz="1800" dirty="0">
                <a:solidFill>
                  <a:schemeClr val="tx1"/>
                </a:solidFill>
              </a:rPr>
              <a:t>Approval is not guaranteed.</a:t>
            </a:r>
          </a:p>
          <a:p>
            <a:pPr marL="0" indent="0">
              <a:spcBef>
                <a:spcPts val="600"/>
              </a:spcBef>
              <a:buNone/>
            </a:pPr>
            <a:endParaRPr lang="en-US" sz="1800" dirty="0"/>
          </a:p>
          <a:p>
            <a:pPr lvl="1"/>
            <a:endParaRPr lang="en-US" sz="1800" dirty="0"/>
          </a:p>
        </p:txBody>
      </p:sp>
      <p:sp>
        <p:nvSpPr>
          <p:cNvPr id="4"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10</a:t>
            </a:fld>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1445C51-1A9C-82AB-48AC-5687CE496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84" y="2359744"/>
            <a:ext cx="2729372" cy="2729372"/>
          </a:xfrm>
          <a:prstGeom prst="rect">
            <a:avLst/>
          </a:prstGeom>
        </p:spPr>
      </p:pic>
      <p:sp>
        <p:nvSpPr>
          <p:cNvPr id="3" name="TextBox 2"/>
          <p:cNvSpPr txBox="1"/>
          <p:nvPr/>
        </p:nvSpPr>
        <p:spPr>
          <a:xfrm>
            <a:off x="5987912" y="5058962"/>
            <a:ext cx="2579915" cy="1107996"/>
          </a:xfrm>
          <a:prstGeom prst="rect">
            <a:avLst/>
          </a:prstGeom>
          <a:noFill/>
        </p:spPr>
        <p:txBody>
          <a:bodyPr wrap="square" rtlCol="0">
            <a:spAutoFit/>
          </a:bodyPr>
          <a:lstStyle/>
          <a:p>
            <a:pPr algn="ctr"/>
            <a:r>
              <a:rPr lang="en-US" sz="1600" dirty="0"/>
              <a:t>Scan the QR code to view the EOI webpage on the TIPP website.</a:t>
            </a:r>
          </a:p>
          <a:p>
            <a:pPr algn="ct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Resources</a:t>
            </a:r>
          </a:p>
        </p:txBody>
      </p:sp>
      <p:sp>
        <p:nvSpPr>
          <p:cNvPr id="3" name="Content Placeholder 2"/>
          <p:cNvSpPr>
            <a:spLocks noGrp="1"/>
          </p:cNvSpPr>
          <p:nvPr>
            <p:ph idx="1"/>
          </p:nvPr>
        </p:nvSpPr>
        <p:spPr>
          <a:xfrm>
            <a:off x="336767" y="1681942"/>
            <a:ext cx="8229600" cy="4947458"/>
          </a:xfrm>
        </p:spPr>
        <p:txBody>
          <a:bodyPr>
            <a:normAutofit/>
          </a:bodyPr>
          <a:lstStyle/>
          <a:p>
            <a:pPr marL="0" indent="0">
              <a:spcAft>
                <a:spcPts val="600"/>
              </a:spcAft>
              <a:buNone/>
            </a:pPr>
            <a:r>
              <a:rPr lang="en-US" dirty="0"/>
              <a:t>TIPP Customer </a:t>
            </a:r>
            <a:r>
              <a:rPr lang="en-US" dirty="0">
                <a:solidFill>
                  <a:schemeClr val="tx1"/>
                </a:solidFill>
              </a:rPr>
              <a:t>Care:</a:t>
            </a:r>
          </a:p>
          <a:p>
            <a:pPr lvl="1">
              <a:spcBef>
                <a:spcPts val="600"/>
              </a:spcBef>
              <a:spcAft>
                <a:spcPts val="600"/>
              </a:spcAft>
            </a:pPr>
            <a:r>
              <a:rPr lang="en-US" dirty="0"/>
              <a:t>Toll-free at </a:t>
            </a:r>
            <a:r>
              <a:rPr lang="en-US" b="1" dirty="0"/>
              <a:t>(855) 604-6230 (TDD - 711)</a:t>
            </a:r>
            <a:r>
              <a:rPr lang="en-US" dirty="0"/>
              <a:t>, </a:t>
            </a:r>
            <a:br>
              <a:rPr lang="en-US" dirty="0"/>
            </a:br>
            <a:r>
              <a:rPr lang="en-US" dirty="0"/>
              <a:t>Monday - Friday, 7 a.m. - 7 p.m. CT</a:t>
            </a:r>
            <a:endParaRPr lang="en-US" dirty="0">
              <a:solidFill>
                <a:srgbClr val="FF0000"/>
              </a:solidFill>
            </a:endParaRPr>
          </a:p>
          <a:p>
            <a:pPr lvl="1">
              <a:spcBef>
                <a:spcPts val="300"/>
              </a:spcBef>
              <a:spcAft>
                <a:spcPts val="300"/>
              </a:spcAft>
            </a:pPr>
            <a:r>
              <a:rPr lang="en-US" dirty="0"/>
              <a:t>Learn about TIPP</a:t>
            </a:r>
          </a:p>
          <a:p>
            <a:pPr lvl="1">
              <a:spcBef>
                <a:spcPts val="300"/>
              </a:spcBef>
              <a:spcAft>
                <a:spcPts val="300"/>
              </a:spcAft>
            </a:pPr>
            <a:r>
              <a:rPr lang="en-US" dirty="0"/>
              <a:t>Start or follow up on a claim</a:t>
            </a:r>
          </a:p>
          <a:p>
            <a:pPr marL="0" indent="0">
              <a:spcBef>
                <a:spcPts val="600"/>
              </a:spcBef>
              <a:spcAft>
                <a:spcPts val="600"/>
              </a:spcAft>
              <a:buNone/>
            </a:pPr>
            <a:r>
              <a:rPr lang="en-US" dirty="0"/>
              <a:t>TIPP Self</a:t>
            </a:r>
            <a:r>
              <a:rPr lang="en-US" dirty="0">
                <a:solidFill>
                  <a:schemeClr val="tx1"/>
                </a:solidFill>
              </a:rPr>
              <a:t>-</a:t>
            </a:r>
            <a:r>
              <a:rPr lang="en-US" dirty="0"/>
              <a:t>Service:</a:t>
            </a:r>
            <a:endParaRPr lang="en-US" dirty="0">
              <a:solidFill>
                <a:srgbClr val="FF0000"/>
              </a:solidFill>
            </a:endParaRPr>
          </a:p>
          <a:p>
            <a:pPr lvl="1">
              <a:spcBef>
                <a:spcPts val="300"/>
              </a:spcBef>
              <a:spcAft>
                <a:spcPts val="300"/>
              </a:spcAft>
            </a:pPr>
            <a:r>
              <a:rPr lang="en-US" dirty="0">
                <a:solidFill>
                  <a:schemeClr val="tx1"/>
                </a:solidFill>
              </a:rPr>
              <a:t>Located on the top of the TIPP website</a:t>
            </a:r>
            <a:endParaRPr lang="en-US" b="1" dirty="0">
              <a:solidFill>
                <a:schemeClr val="tx1"/>
              </a:solidFill>
            </a:endParaRPr>
          </a:p>
          <a:p>
            <a:pPr lvl="1">
              <a:spcBef>
                <a:spcPts val="300"/>
              </a:spcBef>
              <a:spcAft>
                <a:spcPts val="300"/>
              </a:spcAft>
            </a:pPr>
            <a:r>
              <a:rPr lang="en-US" dirty="0">
                <a:solidFill>
                  <a:schemeClr val="tx1"/>
                </a:solidFill>
                <a:latin typeface="Arial" panose="020B0604020202020204" pitchFamily="34" charset="0"/>
              </a:rPr>
              <a:t>Submit a claim</a:t>
            </a:r>
          </a:p>
          <a:p>
            <a:pPr lvl="1">
              <a:spcBef>
                <a:spcPts val="300"/>
              </a:spcBef>
              <a:spcAft>
                <a:spcPts val="300"/>
              </a:spcAft>
            </a:pPr>
            <a:r>
              <a:rPr lang="en-US" dirty="0">
                <a:solidFill>
                  <a:schemeClr val="tx1"/>
                </a:solidFill>
                <a:latin typeface="Arial" panose="020B0604020202020204" pitchFamily="34" charset="0"/>
              </a:rPr>
              <a:t>Get information on an existing claim</a:t>
            </a:r>
          </a:p>
          <a:p>
            <a:pPr lvl="1">
              <a:spcBef>
                <a:spcPts val="300"/>
              </a:spcBef>
              <a:spcAft>
                <a:spcPts val="300"/>
              </a:spcAft>
            </a:pPr>
            <a:r>
              <a:rPr lang="en-US" dirty="0">
                <a:solidFill>
                  <a:schemeClr val="tx1"/>
                </a:solidFill>
                <a:latin typeface="Arial" panose="020B0604020202020204" pitchFamily="34" charset="0"/>
              </a:rPr>
              <a:t>Upload claim documentation</a:t>
            </a:r>
          </a:p>
          <a:p>
            <a:pPr marL="0" indent="0">
              <a:spcBef>
                <a:spcPts val="600"/>
              </a:spcBef>
              <a:spcAft>
                <a:spcPts val="600"/>
              </a:spcAft>
              <a:buNone/>
            </a:pPr>
            <a:endParaRPr lang="en-US" dirty="0"/>
          </a:p>
        </p:txBody>
      </p:sp>
      <p:sp>
        <p:nvSpPr>
          <p:cNvPr id="5"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11</a:t>
            </a:fld>
            <a:endParaRPr lang="en-US" dirty="0"/>
          </a:p>
        </p:txBody>
      </p:sp>
    </p:spTree>
    <p:extLst>
      <p:ext uri="{BB962C8B-B14F-4D97-AF65-F5344CB8AC3E}">
        <p14:creationId xmlns:p14="http://schemas.microsoft.com/office/powerpoint/2010/main" val="306621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Resources</a:t>
            </a:r>
          </a:p>
        </p:txBody>
      </p:sp>
      <p:sp>
        <p:nvSpPr>
          <p:cNvPr id="3" name="Content Placeholder 2"/>
          <p:cNvSpPr>
            <a:spLocks noGrp="1"/>
          </p:cNvSpPr>
          <p:nvPr>
            <p:ph idx="1"/>
          </p:nvPr>
        </p:nvSpPr>
        <p:spPr>
          <a:xfrm>
            <a:off x="342900" y="1785938"/>
            <a:ext cx="8229600" cy="4447478"/>
          </a:xfrm>
        </p:spPr>
        <p:txBody>
          <a:bodyPr>
            <a:normAutofit/>
          </a:bodyPr>
          <a:lstStyle/>
          <a:p>
            <a:pPr marL="0" indent="0">
              <a:buNone/>
            </a:pPr>
            <a:endParaRPr lang="en-US" dirty="0"/>
          </a:p>
          <a:p>
            <a:pPr marL="0" indent="0">
              <a:buNone/>
            </a:pPr>
            <a:endParaRPr lang="en-US" dirty="0"/>
          </a:p>
          <a:p>
            <a:pPr marL="0" indent="0">
              <a:buNone/>
            </a:pPr>
            <a:r>
              <a:rPr lang="en-US" dirty="0"/>
              <a:t>TIPP </a:t>
            </a:r>
            <a:r>
              <a:rPr lang="en-US" dirty="0">
                <a:solidFill>
                  <a:schemeClr val="tx1"/>
                </a:solidFill>
              </a:rPr>
              <a:t>website:</a:t>
            </a:r>
            <a:endParaRPr lang="en-US" dirty="0"/>
          </a:p>
          <a:p>
            <a:pPr>
              <a:spcBef>
                <a:spcPts val="600"/>
              </a:spcBef>
              <a:spcAft>
                <a:spcPts val="600"/>
              </a:spcAft>
            </a:pPr>
            <a:r>
              <a:rPr lang="en-US" dirty="0"/>
              <a:t>One stop for TIPP information</a:t>
            </a:r>
          </a:p>
          <a:p>
            <a:pPr>
              <a:spcBef>
                <a:spcPts val="600"/>
              </a:spcBef>
              <a:spcAft>
                <a:spcPts val="600"/>
              </a:spcAft>
            </a:pPr>
            <a:r>
              <a:rPr lang="en-US" dirty="0"/>
              <a:t>Self-Service Portal</a:t>
            </a:r>
          </a:p>
          <a:p>
            <a:pPr>
              <a:spcBef>
                <a:spcPts val="600"/>
              </a:spcBef>
              <a:spcAft>
                <a:spcPts val="600"/>
              </a:spcAft>
            </a:pPr>
            <a:r>
              <a:rPr lang="en-US" dirty="0"/>
              <a:t>TIPP Summer Enrollment materials</a:t>
            </a:r>
          </a:p>
          <a:p>
            <a:pPr>
              <a:spcBef>
                <a:spcPts val="600"/>
              </a:spcBef>
              <a:spcAft>
                <a:spcPts val="600"/>
              </a:spcAft>
            </a:pPr>
            <a:r>
              <a:rPr lang="en-US" dirty="0"/>
              <a:t>Detailed plan documents</a:t>
            </a:r>
          </a:p>
          <a:p>
            <a:pPr>
              <a:spcBef>
                <a:spcPts val="600"/>
              </a:spcBef>
              <a:spcAft>
                <a:spcPts val="600"/>
              </a:spcAft>
            </a:pPr>
            <a:r>
              <a:rPr lang="en-US" dirty="0"/>
              <a:t>EOI information</a:t>
            </a:r>
          </a:p>
          <a:p>
            <a:pPr>
              <a:spcBef>
                <a:spcPts val="600"/>
              </a:spcBef>
              <a:spcAft>
                <a:spcPts val="600"/>
              </a:spcAft>
            </a:pPr>
            <a:r>
              <a:rPr lang="en-US" dirty="0"/>
              <a:t>Limitations and exclusions</a:t>
            </a:r>
          </a:p>
          <a:p>
            <a:pPr>
              <a:spcBef>
                <a:spcPts val="600"/>
              </a:spcBef>
              <a:spcAft>
                <a:spcPts val="600"/>
              </a:spcAft>
            </a:pPr>
            <a:endParaRPr lang="en-US" dirty="0"/>
          </a:p>
          <a:p>
            <a:pPr marL="274320" lvl="1" indent="0">
              <a:buNone/>
            </a:pPr>
            <a:endParaRPr lang="en-US" dirty="0"/>
          </a:p>
          <a:p>
            <a:endParaRPr lang="en-US" dirty="0"/>
          </a:p>
        </p:txBody>
      </p:sp>
      <p:sp>
        <p:nvSpPr>
          <p:cNvPr id="6" name="TextBox 5"/>
          <p:cNvSpPr txBox="1"/>
          <p:nvPr/>
        </p:nvSpPr>
        <p:spPr>
          <a:xfrm>
            <a:off x="375557" y="1785938"/>
            <a:ext cx="8451850" cy="461665"/>
          </a:xfrm>
          <a:prstGeom prst="rect">
            <a:avLst/>
          </a:prstGeom>
          <a:solidFill>
            <a:srgbClr val="5676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lvl="1" algn="ctr"/>
            <a:r>
              <a:rPr lang="en-US" sz="2400" b="1" dirty="0">
                <a:solidFill>
                  <a:schemeClr val="bg1"/>
                </a:solidFill>
              </a:rPr>
              <a:t>www.texasincomeprotectionplan.com</a:t>
            </a:r>
          </a:p>
        </p:txBody>
      </p:sp>
      <p:sp>
        <p:nvSpPr>
          <p:cNvPr id="8"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12</a:t>
            </a:fld>
            <a:endParaRPr lang="en-US" dirty="0"/>
          </a:p>
        </p:txBody>
      </p:sp>
      <p:pic>
        <p:nvPicPr>
          <p:cNvPr id="7" name="Picture 6" descr="A qr code with a few black squares&#10;&#10;Description automatically generated">
            <a:extLst>
              <a:ext uri="{FF2B5EF4-FFF2-40B4-BE49-F238E27FC236}">
                <a16:creationId xmlns:a16="http://schemas.microsoft.com/office/drawing/2014/main" id="{0677F61C-E2C0-BB6D-BA6B-B02288EC3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897" y="2952208"/>
            <a:ext cx="2576603" cy="25766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ank You - pen and hand writing.jpg"/>
          <p:cNvPicPr>
            <a:picLocks noGrp="1" noChangeAspect="1"/>
          </p:cNvPicPr>
          <p:nvPr>
            <p:ph idx="1"/>
          </p:nvPr>
        </p:nvPicPr>
        <p:blipFill>
          <a:blip r:embed="rId3" cstate="print"/>
          <a:srcRect r="3516"/>
          <a:stretch>
            <a:fillRect/>
          </a:stretch>
        </p:blipFill>
        <p:spPr bwMode="auto">
          <a:xfrm>
            <a:off x="1232361" y="2049484"/>
            <a:ext cx="6177340" cy="4808516"/>
          </a:xfrm>
          <a:prstGeom prst="rect">
            <a:avLst/>
          </a:prstGeom>
          <a:noFill/>
          <a:ln w="9525">
            <a:noFill/>
            <a:miter lim="800000"/>
            <a:headEnd/>
            <a:tailEnd/>
          </a:ln>
        </p:spPr>
      </p:pic>
      <p:sp>
        <p:nvSpPr>
          <p:cNvPr id="3"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13</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Yourself …</a:t>
            </a:r>
          </a:p>
        </p:txBody>
      </p:sp>
      <p:sp>
        <p:nvSpPr>
          <p:cNvPr id="3" name="Content Placeholder 2"/>
          <p:cNvSpPr>
            <a:spLocks noGrp="1"/>
          </p:cNvSpPr>
          <p:nvPr>
            <p:ph idx="1"/>
          </p:nvPr>
        </p:nvSpPr>
        <p:spPr>
          <a:xfrm>
            <a:off x="457200" y="1563413"/>
            <a:ext cx="8229600" cy="4746171"/>
          </a:xfrm>
        </p:spPr>
        <p:txBody>
          <a:bodyPr>
            <a:normAutofit fontScale="92500" lnSpcReduction="20000"/>
          </a:bodyPr>
          <a:lstStyle/>
          <a:p>
            <a:pPr marL="0" indent="0">
              <a:buNone/>
            </a:pPr>
            <a:r>
              <a:rPr lang="en-US" b="1" dirty="0"/>
              <a:t>What would happen if you couldn’t work due to an illness, injury or pregnancy?</a:t>
            </a:r>
          </a:p>
          <a:p>
            <a:r>
              <a:rPr lang="en-US" dirty="0"/>
              <a:t>Would paying your bills be stressful?</a:t>
            </a:r>
          </a:p>
          <a:p>
            <a:r>
              <a:rPr lang="en-US" dirty="0"/>
              <a:t>Would you have to use your savings?</a:t>
            </a:r>
          </a:p>
          <a:p>
            <a:pPr marL="0" indent="0">
              <a:spcBef>
                <a:spcPts val="1800"/>
              </a:spcBef>
              <a:buNone/>
            </a:pPr>
            <a:r>
              <a:rPr lang="en-US" b="1" dirty="0"/>
              <a:t>Among working Americans:</a:t>
            </a:r>
            <a:br>
              <a:rPr lang="en-US" baseline="30000" dirty="0"/>
            </a:br>
            <a:br>
              <a:rPr lang="en-US" baseline="30000" dirty="0"/>
            </a:br>
            <a:endParaRPr lang="en-US" baseline="30000" dirty="0"/>
          </a:p>
          <a:p>
            <a:pPr marL="0" indent="0">
              <a:spcBef>
                <a:spcPts val="600"/>
              </a:spcBef>
              <a:buNone/>
            </a:pPr>
            <a:endParaRPr lang="en-US" b="1" baseline="30000" dirty="0"/>
          </a:p>
          <a:p>
            <a:pPr marL="0" indent="0">
              <a:spcBef>
                <a:spcPts val="0"/>
              </a:spcBef>
              <a:buNone/>
            </a:pPr>
            <a:endParaRPr lang="en-US" b="1" dirty="0"/>
          </a:p>
          <a:p>
            <a:pPr marL="0" indent="0">
              <a:spcBef>
                <a:spcPts val="0"/>
              </a:spcBef>
              <a:buNone/>
            </a:pPr>
            <a:endParaRPr lang="en-US" b="1" dirty="0"/>
          </a:p>
          <a:p>
            <a:pPr marL="0" indent="0">
              <a:spcBef>
                <a:spcPts val="600"/>
              </a:spcBef>
              <a:buNone/>
            </a:pPr>
            <a:endParaRPr lang="en-US" b="1" dirty="0"/>
          </a:p>
          <a:p>
            <a:pPr marL="0" indent="0">
              <a:spcBef>
                <a:spcPts val="600"/>
              </a:spcBef>
              <a:buNone/>
            </a:pPr>
            <a:r>
              <a:rPr lang="en-US" b="1" dirty="0"/>
              <a:t>TIPP can help!</a:t>
            </a:r>
          </a:p>
          <a:p>
            <a:r>
              <a:rPr lang="en-US" dirty="0"/>
              <a:t>Disability coverage protects a portion of your income to help pay your bills and focus on your health.</a:t>
            </a:r>
          </a:p>
          <a:p>
            <a:pPr marL="0" indent="0">
              <a:spcBef>
                <a:spcPts val="600"/>
              </a:spcBef>
              <a:buNone/>
            </a:pPr>
            <a:endParaRPr lang="en-US" sz="500" dirty="0">
              <a:solidFill>
                <a:schemeClr val="tx1"/>
              </a:solidFill>
            </a:endParaRPr>
          </a:p>
          <a:p>
            <a:pPr marL="0" indent="0">
              <a:spcBef>
                <a:spcPts val="0"/>
              </a:spcBef>
              <a:buNone/>
            </a:pPr>
            <a:r>
              <a:rPr lang="en-US" sz="1200" i="1" baseline="30000" dirty="0">
                <a:solidFill>
                  <a:schemeClr val="tx1"/>
                </a:solidFill>
              </a:rPr>
              <a:t>1</a:t>
            </a:r>
            <a:r>
              <a:rPr lang="en-US" sz="1200" i="1" dirty="0">
                <a:solidFill>
                  <a:schemeClr val="tx1"/>
                </a:solidFill>
              </a:rPr>
              <a:t> Life and Health Insurance Foundation for Education</a:t>
            </a:r>
            <a:endParaRPr lang="en-US" b="1" dirty="0"/>
          </a:p>
          <a:p>
            <a:pPr marL="0" indent="0">
              <a:spcBef>
                <a:spcPts val="1200"/>
              </a:spcBef>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054836153"/>
              </p:ext>
            </p:extLst>
          </p:nvPr>
        </p:nvGraphicFramePr>
        <p:xfrm>
          <a:off x="544282" y="3434392"/>
          <a:ext cx="8250468" cy="1310640"/>
        </p:xfrm>
        <a:graphic>
          <a:graphicData uri="http://schemas.openxmlformats.org/drawingml/2006/table">
            <a:tbl>
              <a:tblPr firstRow="1" bandRow="1">
                <a:tableStyleId>{5C22544A-7EE6-4342-B048-85BDC9FD1C3A}</a:tableStyleId>
              </a:tblPr>
              <a:tblGrid>
                <a:gridCol w="1368739">
                  <a:extLst>
                    <a:ext uri="{9D8B030D-6E8A-4147-A177-3AD203B41FA5}">
                      <a16:colId xmlns:a16="http://schemas.microsoft.com/office/drawing/2014/main" val="20000"/>
                    </a:ext>
                  </a:extLst>
                </a:gridCol>
                <a:gridCol w="2952894">
                  <a:extLst>
                    <a:ext uri="{9D8B030D-6E8A-4147-A177-3AD203B41FA5}">
                      <a16:colId xmlns:a16="http://schemas.microsoft.com/office/drawing/2014/main" val="20001"/>
                    </a:ext>
                  </a:extLst>
                </a:gridCol>
                <a:gridCol w="1522853">
                  <a:extLst>
                    <a:ext uri="{9D8B030D-6E8A-4147-A177-3AD203B41FA5}">
                      <a16:colId xmlns:a16="http://schemas.microsoft.com/office/drawing/2014/main" val="20002"/>
                    </a:ext>
                  </a:extLst>
                </a:gridCol>
                <a:gridCol w="2405982">
                  <a:extLst>
                    <a:ext uri="{9D8B030D-6E8A-4147-A177-3AD203B41FA5}">
                      <a16:colId xmlns:a16="http://schemas.microsoft.com/office/drawing/2014/main" val="20003"/>
                    </a:ext>
                  </a:extLst>
                </a:gridCol>
              </a:tblGrid>
              <a:tr h="1210791">
                <a:tc>
                  <a:txBody>
                    <a:bodyPr/>
                    <a:lstStyle/>
                    <a:p>
                      <a:pPr algn="ctr"/>
                      <a:r>
                        <a:rPr lang="en-US" sz="3200" dirty="0"/>
                        <a:t>1</a:t>
                      </a:r>
                      <a:r>
                        <a:rPr lang="en-US" sz="3200" baseline="0" dirty="0"/>
                        <a:t> in 5</a:t>
                      </a:r>
                      <a:endParaRPr lang="en-US" sz="3200" dirty="0"/>
                    </a:p>
                  </a:txBody>
                  <a:tcPr anchor="ctr"/>
                </a:tc>
                <a:tc>
                  <a:txBody>
                    <a:bodyPr/>
                    <a:lstStyle/>
                    <a:p>
                      <a:pPr marL="53975"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People</a:t>
                      </a:r>
                      <a:r>
                        <a:rPr lang="en-US" sz="1600" b="0" baseline="0" dirty="0">
                          <a:solidFill>
                            <a:schemeClr val="tx1"/>
                          </a:solidFill>
                        </a:rPr>
                        <a:t> can expect to be out of work for at least 1 year because of a disabling condition before they reach retirement age.</a:t>
                      </a:r>
                      <a:r>
                        <a:rPr lang="en-US" sz="1600" b="0" baseline="30000" dirty="0">
                          <a:solidFill>
                            <a:schemeClr val="tx1"/>
                          </a:solidFill>
                        </a:rPr>
                        <a:t>1</a:t>
                      </a:r>
                    </a:p>
                  </a:txBody>
                  <a:tcPr>
                    <a:solidFill>
                      <a:schemeClr val="bg1"/>
                    </a:solidFill>
                  </a:tcPr>
                </a:tc>
                <a:tc>
                  <a:txBody>
                    <a:bodyPr/>
                    <a:lstStyle/>
                    <a:p>
                      <a:pPr algn="ctr"/>
                      <a:r>
                        <a:rPr lang="en-US" sz="3200" dirty="0"/>
                        <a:t>90%</a:t>
                      </a:r>
                    </a:p>
                  </a:txBody>
                  <a:tcPr anchor="ctr"/>
                </a:tc>
                <a:tc>
                  <a:txBody>
                    <a:bodyPr/>
                    <a:lstStyle/>
                    <a:p>
                      <a:pPr marL="53975"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Of all workers consider their ability to earn an income as their most important financial resource</a:t>
                      </a:r>
                      <a:r>
                        <a:rPr lang="en-US" sz="1600" b="0" baseline="30000" dirty="0">
                          <a:solidFill>
                            <a:schemeClr val="tx1"/>
                          </a:solidFill>
                        </a:rPr>
                        <a:t>1</a:t>
                      </a:r>
                      <a:endParaRPr lang="en-US" sz="1600" b="0" dirty="0"/>
                    </a:p>
                  </a:txBody>
                  <a:tcPr>
                    <a:solidFill>
                      <a:schemeClr val="bg1"/>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96921E8B-E9BB-4DA0-BC4D-F5D7CE5E4762}" type="slidenum">
              <a:rPr lang="en-US" smtClean="0"/>
              <a:pPr/>
              <a:t>2</a:t>
            </a:fld>
            <a:endParaRPr lang="en-US" dirty="0"/>
          </a:p>
        </p:txBody>
      </p:sp>
    </p:spTree>
    <p:extLst>
      <p:ext uri="{BB962C8B-B14F-4D97-AF65-F5344CB8AC3E}">
        <p14:creationId xmlns:p14="http://schemas.microsoft.com/office/powerpoint/2010/main" val="277671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7153614"/>
              </p:ext>
            </p:extLst>
          </p:nvPr>
        </p:nvGraphicFramePr>
        <p:xfrm>
          <a:off x="0" y="1394909"/>
          <a:ext cx="9144000" cy="4978186"/>
        </p:xfrm>
        <a:graphic>
          <a:graphicData uri="http://schemas.openxmlformats.org/drawingml/2006/table">
            <a:tbl>
              <a:tblPr firstRow="1" bandRow="1">
                <a:tableStyleId>{5C22544A-7EE6-4342-B048-85BDC9FD1C3A}</a:tableStyleId>
              </a:tblPr>
              <a:tblGrid>
                <a:gridCol w="1445290">
                  <a:extLst>
                    <a:ext uri="{9D8B030D-6E8A-4147-A177-3AD203B41FA5}">
                      <a16:colId xmlns:a16="http://schemas.microsoft.com/office/drawing/2014/main" val="20000"/>
                    </a:ext>
                  </a:extLst>
                </a:gridCol>
                <a:gridCol w="3747196">
                  <a:extLst>
                    <a:ext uri="{9D8B030D-6E8A-4147-A177-3AD203B41FA5}">
                      <a16:colId xmlns:a16="http://schemas.microsoft.com/office/drawing/2014/main" val="20001"/>
                    </a:ext>
                  </a:extLst>
                </a:gridCol>
                <a:gridCol w="3951514">
                  <a:extLst>
                    <a:ext uri="{9D8B030D-6E8A-4147-A177-3AD203B41FA5}">
                      <a16:colId xmlns:a16="http://schemas.microsoft.com/office/drawing/2014/main" val="20002"/>
                    </a:ext>
                  </a:extLst>
                </a:gridCol>
              </a:tblGrid>
              <a:tr h="499205">
                <a:tc>
                  <a:txBody>
                    <a:bodyPr/>
                    <a:lstStyle/>
                    <a:p>
                      <a:r>
                        <a:rPr lang="en-US" sz="1600" dirty="0"/>
                        <a:t>Coverage Detail</a:t>
                      </a:r>
                    </a:p>
                  </a:txBody>
                  <a:tcPr/>
                </a:tc>
                <a:tc>
                  <a:txBody>
                    <a:bodyPr/>
                    <a:lstStyle/>
                    <a:p>
                      <a:pPr algn="ctr"/>
                      <a:r>
                        <a:rPr lang="en-US" sz="1600" dirty="0"/>
                        <a:t>Short-Term Disability</a:t>
                      </a:r>
                    </a:p>
                    <a:p>
                      <a:pPr algn="ctr"/>
                      <a:r>
                        <a:rPr lang="en-US" sz="1600" dirty="0"/>
                        <a:t>Coverage</a:t>
                      </a:r>
                    </a:p>
                  </a:txBody>
                  <a:tcPr/>
                </a:tc>
                <a:tc>
                  <a:txBody>
                    <a:bodyPr/>
                    <a:lstStyle/>
                    <a:p>
                      <a:pPr algn="ctr"/>
                      <a:r>
                        <a:rPr lang="en-US" sz="1600" dirty="0"/>
                        <a:t>Long-Term Disability </a:t>
                      </a:r>
                      <a:br>
                        <a:rPr lang="en-US" sz="1600" dirty="0"/>
                      </a:br>
                      <a:r>
                        <a:rPr lang="en-US" sz="1600" dirty="0"/>
                        <a:t>Coverage</a:t>
                      </a:r>
                    </a:p>
                  </a:txBody>
                  <a:tcPr/>
                </a:tc>
                <a:extLst>
                  <a:ext uri="{0D108BD9-81ED-4DB2-BD59-A6C34878D82A}">
                    <a16:rowId xmlns:a16="http://schemas.microsoft.com/office/drawing/2014/main" val="10000"/>
                  </a:ext>
                </a:extLst>
              </a:tr>
              <a:tr h="765392">
                <a:tc>
                  <a:txBody>
                    <a:bodyPr/>
                    <a:lstStyle/>
                    <a:p>
                      <a:r>
                        <a:rPr lang="en-US" sz="1400" b="0" kern="1200" dirty="0">
                          <a:solidFill>
                            <a:schemeClr val="dk1"/>
                          </a:solidFill>
                          <a:effectLst/>
                          <a:latin typeface="+mn-lt"/>
                          <a:ea typeface="+mn-ea"/>
                          <a:cs typeface="+mn-cs"/>
                        </a:rPr>
                        <a:t>Monthly amount the participant will receive</a:t>
                      </a:r>
                      <a:endParaRPr lang="en-US" sz="1100" b="0" dirty="0">
                        <a:solidFill>
                          <a:schemeClr val="accent5">
                            <a:lumMod val="50000"/>
                          </a:schemeClr>
                        </a:solidFill>
                      </a:endParaRPr>
                    </a:p>
                  </a:txBody>
                  <a:tcPr/>
                </a:tc>
                <a:tc>
                  <a:txBody>
                    <a:bodyPr/>
                    <a:lstStyle/>
                    <a:p>
                      <a:pPr algn="ctr"/>
                      <a:r>
                        <a:rPr lang="en-US" sz="1400" b="1" dirty="0"/>
                        <a:t>66% of your monthly salary </a:t>
                      </a:r>
                      <a:br>
                        <a:rPr lang="en-US" sz="1400" b="1" dirty="0"/>
                      </a:br>
                      <a:r>
                        <a:rPr lang="en-US" sz="1400" dirty="0"/>
                        <a:t>up to $10,000 of salary</a:t>
                      </a:r>
                      <a:endParaRPr lang="en-US" sz="1400" b="0" baseline="30000" dirty="0"/>
                    </a:p>
                  </a:txBody>
                  <a:tcPr/>
                </a:tc>
                <a:tc>
                  <a:txBody>
                    <a:bodyPr/>
                    <a:lstStyle/>
                    <a:p>
                      <a:pPr algn="ctr"/>
                      <a:r>
                        <a:rPr lang="en-US" sz="1400" b="1" dirty="0"/>
                        <a:t>60% of your monthly salary </a:t>
                      </a:r>
                      <a:br>
                        <a:rPr lang="en-US" sz="1400" dirty="0"/>
                      </a:br>
                      <a:r>
                        <a:rPr lang="en-US" sz="1400" dirty="0"/>
                        <a:t>up to $10,000 of salary</a:t>
                      </a:r>
                      <a:endParaRPr lang="en-US" sz="1400" b="0" dirty="0"/>
                    </a:p>
                  </a:txBody>
                  <a:tcPr/>
                </a:tc>
                <a:extLst>
                  <a:ext uri="{0D108BD9-81ED-4DB2-BD59-A6C34878D82A}">
                    <a16:rowId xmlns:a16="http://schemas.microsoft.com/office/drawing/2014/main" val="10001"/>
                  </a:ext>
                </a:extLst>
              </a:tr>
              <a:tr h="999822">
                <a:tc>
                  <a:txBody>
                    <a:bodyPr/>
                    <a:lstStyle/>
                    <a:p>
                      <a:pPr>
                        <a:spcBef>
                          <a:spcPts val="100"/>
                        </a:spcBef>
                      </a:pPr>
                      <a:r>
                        <a:rPr lang="en-US" sz="1400" b="0" kern="1200" dirty="0">
                          <a:solidFill>
                            <a:schemeClr val="dk1"/>
                          </a:solidFill>
                          <a:effectLst/>
                          <a:latin typeface="+mn-lt"/>
                          <a:ea typeface="+mn-ea"/>
                          <a:cs typeface="+mn-cs"/>
                        </a:rPr>
                        <a:t>Length of benefits</a:t>
                      </a:r>
                      <a:endParaRPr lang="en-US" sz="1100" b="0" dirty="0">
                        <a:solidFill>
                          <a:schemeClr val="accent5">
                            <a:lumMod val="50000"/>
                          </a:schemeClr>
                        </a:solidFill>
                      </a:endParaRPr>
                    </a:p>
                  </a:txBody>
                  <a:tcPr/>
                </a:tc>
                <a:tc>
                  <a:txBody>
                    <a:bodyPr/>
                    <a:lstStyle/>
                    <a:p>
                      <a:pPr algn="ctr">
                        <a:spcBef>
                          <a:spcPts val="100"/>
                        </a:spcBef>
                      </a:pPr>
                      <a:r>
                        <a:rPr lang="en-US" sz="1400" dirty="0"/>
                        <a:t>Up to five and a half months (a maximum of 166 days) after the completion of your waiting period.</a:t>
                      </a:r>
                    </a:p>
                  </a:txBody>
                  <a:tcPr/>
                </a:tc>
                <a:tc>
                  <a:txBody>
                    <a:bodyPr/>
                    <a:lstStyle/>
                    <a:p>
                      <a:pPr algn="ctr"/>
                      <a:r>
                        <a:rPr lang="en-US" sz="1400" dirty="0"/>
                        <a:t>Until you are able to return to work or until you reach your Maximum Benefit Period (based on the age you become disabled) or based on the condition causing your disability.</a:t>
                      </a:r>
                    </a:p>
                  </a:txBody>
                  <a:tcPr/>
                </a:tc>
                <a:extLst>
                  <a:ext uri="{0D108BD9-81ED-4DB2-BD59-A6C34878D82A}">
                    <a16:rowId xmlns:a16="http://schemas.microsoft.com/office/drawing/2014/main" val="10002"/>
                  </a:ext>
                </a:extLst>
              </a:tr>
              <a:tr h="800100">
                <a:tc>
                  <a:txBody>
                    <a:bodyPr/>
                    <a:lstStyle/>
                    <a:p>
                      <a:pPr>
                        <a:spcBef>
                          <a:spcPts val="100"/>
                        </a:spcBef>
                      </a:pPr>
                      <a:r>
                        <a:rPr lang="en-US" sz="1400" b="0" kern="1200" dirty="0">
                          <a:solidFill>
                            <a:schemeClr val="dk1"/>
                          </a:solidFill>
                          <a:effectLst/>
                          <a:latin typeface="+mn-lt"/>
                          <a:ea typeface="+mn-ea"/>
                          <a:cs typeface="+mn-cs"/>
                        </a:rPr>
                        <a:t>Timeframe until the participant’s benefits start</a:t>
                      </a:r>
                      <a:endParaRPr lang="en-US" sz="1050" b="0" dirty="0">
                        <a:solidFill>
                          <a:schemeClr val="accent5">
                            <a:lumMod val="50000"/>
                          </a:schemeClr>
                        </a:solidFill>
                      </a:endParaRPr>
                    </a:p>
                  </a:txBody>
                  <a:tcPr/>
                </a:tc>
                <a:tc>
                  <a:txBody>
                    <a:bodyPr/>
                    <a:lstStyle/>
                    <a:p>
                      <a:pPr algn="ctr">
                        <a:spcBef>
                          <a:spcPts val="100"/>
                        </a:spcBef>
                      </a:pPr>
                      <a:r>
                        <a:rPr lang="en-US" sz="1400" baseline="0" dirty="0"/>
                        <a:t>You complete a waiting period of </a:t>
                      </a:r>
                      <a:br>
                        <a:rPr lang="en-US" sz="1400" baseline="0" dirty="0"/>
                      </a:br>
                      <a:r>
                        <a:rPr lang="en-US" sz="1400" baseline="0" dirty="0"/>
                        <a:t>14 consecutive days</a:t>
                      </a:r>
                      <a:r>
                        <a:rPr lang="en-US" sz="1400" b="1" baseline="0" dirty="0"/>
                        <a:t> </a:t>
                      </a:r>
                      <a:r>
                        <a:rPr lang="en-US" sz="1400" kern="1200" baseline="0" dirty="0">
                          <a:solidFill>
                            <a:schemeClr val="tx1"/>
                          </a:solidFill>
                          <a:latin typeface="+mn-lt"/>
                          <a:ea typeface="+mn-ea"/>
                          <a:cs typeface="+mn-cs"/>
                        </a:rPr>
                        <a:t>and at the same time use all your sick leave.</a:t>
                      </a:r>
                    </a:p>
                  </a:txBody>
                  <a:tcPr/>
                </a:tc>
                <a:tc>
                  <a:txBody>
                    <a:bodyPr/>
                    <a:lstStyle/>
                    <a:p>
                      <a:pPr marL="0" algn="ctr" defTabSz="914400" rtl="0" eaLnBrk="1" latinLnBrk="0" hangingPunct="1">
                        <a:spcBef>
                          <a:spcPts val="100"/>
                        </a:spcBef>
                      </a:pPr>
                      <a:r>
                        <a:rPr lang="en-US" sz="1400" kern="1200" baseline="0" dirty="0">
                          <a:solidFill>
                            <a:schemeClr val="dk1"/>
                          </a:solidFill>
                          <a:latin typeface="+mn-lt"/>
                          <a:ea typeface="+mn-ea"/>
                          <a:cs typeface="+mn-cs"/>
                        </a:rPr>
                        <a:t>You complete a waiting period of </a:t>
                      </a:r>
                      <a:br>
                        <a:rPr lang="en-US" sz="1400" kern="1200" baseline="0" dirty="0">
                          <a:solidFill>
                            <a:schemeClr val="dk1"/>
                          </a:solidFill>
                          <a:latin typeface="+mn-lt"/>
                          <a:ea typeface="+mn-ea"/>
                          <a:cs typeface="+mn-cs"/>
                        </a:rPr>
                      </a:br>
                      <a:r>
                        <a:rPr lang="en-US" sz="1400" kern="1200" baseline="0" dirty="0">
                          <a:solidFill>
                            <a:schemeClr val="dk1"/>
                          </a:solidFill>
                          <a:latin typeface="+mn-lt"/>
                          <a:ea typeface="+mn-ea"/>
                          <a:cs typeface="+mn-cs"/>
                        </a:rPr>
                        <a:t>180 consecutive days and at the same</a:t>
                      </a:r>
                      <a:br>
                        <a:rPr lang="en-US" sz="1400" kern="1200" baseline="0" dirty="0">
                          <a:solidFill>
                            <a:schemeClr val="dk1"/>
                          </a:solidFill>
                          <a:latin typeface="+mn-lt"/>
                          <a:ea typeface="+mn-ea"/>
                          <a:cs typeface="+mn-cs"/>
                        </a:rPr>
                      </a:br>
                      <a:r>
                        <a:rPr lang="en-US" sz="1400" kern="1200" baseline="0" dirty="0">
                          <a:solidFill>
                            <a:schemeClr val="dk1"/>
                          </a:solidFill>
                          <a:latin typeface="+mn-lt"/>
                          <a:ea typeface="+mn-ea"/>
                          <a:cs typeface="+mn-cs"/>
                        </a:rPr>
                        <a:t> time use all your sick leave.</a:t>
                      </a:r>
                    </a:p>
                  </a:txBody>
                  <a:tcPr/>
                </a:tc>
                <a:extLst>
                  <a:ext uri="{0D108BD9-81ED-4DB2-BD59-A6C34878D82A}">
                    <a16:rowId xmlns:a16="http://schemas.microsoft.com/office/drawing/2014/main" val="10003"/>
                  </a:ext>
                </a:extLst>
              </a:tr>
              <a:tr h="542153">
                <a:tc>
                  <a:txBody>
                    <a:bodyPr/>
                    <a:lstStyle/>
                    <a:p>
                      <a:pPr>
                        <a:spcBef>
                          <a:spcPts val="100"/>
                        </a:spcBef>
                      </a:pPr>
                      <a:r>
                        <a:rPr lang="en-US" sz="1400" b="1" dirty="0">
                          <a:solidFill>
                            <a:schemeClr val="accent5">
                              <a:lumMod val="50000"/>
                            </a:schemeClr>
                          </a:solidFill>
                        </a:rPr>
                        <a:t>Integration of benefits</a:t>
                      </a:r>
                    </a:p>
                  </a:txBody>
                  <a:tcPr/>
                </a:tc>
                <a:tc gridSpan="2">
                  <a:txBody>
                    <a:bodyPr/>
                    <a:lstStyle/>
                    <a:p>
                      <a:pPr algn="ctr">
                        <a:spcBef>
                          <a:spcPts val="100"/>
                        </a:spcBef>
                      </a:pPr>
                      <a:r>
                        <a:rPr lang="en-US" sz="1400" dirty="0"/>
                        <a:t>TIPP</a:t>
                      </a:r>
                      <a:r>
                        <a:rPr lang="en-US" sz="1400" baseline="0" dirty="0"/>
                        <a:t> </a:t>
                      </a:r>
                      <a:r>
                        <a:rPr lang="en-US" sz="1400" dirty="0"/>
                        <a:t>benefits are</a:t>
                      </a:r>
                      <a:r>
                        <a:rPr lang="en-US" sz="1400" baseline="0" dirty="0"/>
                        <a:t> reduced if you get other disability payments. </a:t>
                      </a:r>
                      <a:br>
                        <a:rPr lang="en-US" sz="1400" baseline="0" dirty="0"/>
                      </a:br>
                      <a:r>
                        <a:rPr lang="en-US" sz="1400" baseline="0" dirty="0"/>
                        <a:t>The minimum benefit is 10% of your monthly salar</a:t>
                      </a:r>
                      <a:r>
                        <a:rPr lang="en-US" sz="1400" baseline="0" dirty="0">
                          <a:solidFill>
                            <a:schemeClr val="tx1"/>
                          </a:solidFill>
                        </a:rPr>
                        <a:t>y.</a:t>
                      </a:r>
                      <a:endParaRPr lang="en-US" sz="1400" dirty="0">
                        <a:solidFill>
                          <a:schemeClr val="tx1"/>
                        </a:solidFill>
                      </a:endParaRPr>
                    </a:p>
                  </a:txBody>
                  <a:tcPr/>
                </a:tc>
                <a:tc hMerge="1">
                  <a:txBody>
                    <a:bodyPr/>
                    <a:lstStyle/>
                    <a:p>
                      <a:pPr algn="ctr"/>
                      <a:endParaRPr lang="en-US" dirty="0"/>
                    </a:p>
                  </a:txBody>
                  <a:tcPr/>
                </a:tc>
                <a:extLst>
                  <a:ext uri="{0D108BD9-81ED-4DB2-BD59-A6C34878D82A}">
                    <a16:rowId xmlns:a16="http://schemas.microsoft.com/office/drawing/2014/main" val="10004"/>
                  </a:ext>
                </a:extLst>
              </a:tr>
              <a:tr h="1291599">
                <a:tc>
                  <a:txBody>
                    <a:bodyPr/>
                    <a:lstStyle/>
                    <a:p>
                      <a:pPr>
                        <a:spcBef>
                          <a:spcPts val="100"/>
                        </a:spcBef>
                      </a:pPr>
                      <a:r>
                        <a:rPr lang="en-US" sz="1400" b="1" dirty="0">
                          <a:solidFill>
                            <a:schemeClr val="accent5">
                              <a:lumMod val="50000"/>
                            </a:schemeClr>
                          </a:solidFill>
                        </a:rPr>
                        <a:t>Claims</a:t>
                      </a:r>
                    </a:p>
                  </a:txBody>
                  <a:tcPr/>
                </a:tc>
                <a:tc gridSpan="2">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1400" dirty="0"/>
                        <a:t>After</a:t>
                      </a:r>
                      <a:r>
                        <a:rPr lang="en-US" sz="1400" baseline="0" dirty="0"/>
                        <a:t> your first six months of coverage, </a:t>
                      </a:r>
                      <a:r>
                        <a:rPr lang="en-US" sz="1400" dirty="0"/>
                        <a:t>file your disability claims as soon as possible</a:t>
                      </a:r>
                      <a:r>
                        <a:rPr lang="en-US" sz="1400" baseline="0" dirty="0"/>
                        <a:t> </a:t>
                      </a:r>
                      <a:r>
                        <a:rPr lang="en-US" sz="1400" b="1" baseline="0" dirty="0"/>
                        <a:t>but</a:t>
                      </a:r>
                      <a:r>
                        <a:rPr lang="en-US" sz="1400" baseline="0" dirty="0"/>
                        <a:t> </a:t>
                      </a:r>
                      <a:r>
                        <a:rPr lang="en-US" sz="1400" dirty="0"/>
                        <a:t>within a year from the first day of your disability.</a:t>
                      </a:r>
                      <a:r>
                        <a:rPr lang="en-US" sz="1400" baseline="0" dirty="0"/>
                        <a:t> You have two options to file your claims:</a:t>
                      </a:r>
                    </a:p>
                    <a:p>
                      <a:pPr marL="7429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mn-lt"/>
                          <a:ea typeface="+mn-ea"/>
                          <a:cs typeface="+mn-cs"/>
                        </a:rPr>
                        <a:t>Use the online self-service option at </a:t>
                      </a:r>
                      <a:r>
                        <a:rPr lang="en-US" sz="1400" b="1" i="0" u="none" strike="noStrike" kern="1200" baseline="0" dirty="0">
                          <a:solidFill>
                            <a:schemeClr val="tx1"/>
                          </a:solidFill>
                          <a:latin typeface="+mn-lt"/>
                          <a:ea typeface="+mn-ea"/>
                          <a:cs typeface="+mn-cs"/>
                          <a:hlinkClick r:id="rId3"/>
                        </a:rPr>
                        <a:t>www.texasincomeprotectionplan.com</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or </a:t>
                      </a:r>
                    </a:p>
                    <a:p>
                      <a:pPr marL="7429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ca</a:t>
                      </a:r>
                      <a:r>
                        <a:rPr lang="en-US" sz="1400" b="0" i="0" u="none" strike="noStrike" kern="1200" baseline="0" dirty="0">
                          <a:solidFill>
                            <a:schemeClr val="dk1"/>
                          </a:solidFill>
                          <a:latin typeface="+mn-lt"/>
                          <a:ea typeface="+mn-ea"/>
                          <a:cs typeface="+mn-cs"/>
                        </a:rPr>
                        <a:t>ll TIPP Customer Care at </a:t>
                      </a:r>
                      <a:r>
                        <a:rPr lang="en-US" sz="1400" b="1" dirty="0"/>
                        <a:t>(855) 604-6230 (TTY - 711)</a:t>
                      </a:r>
                      <a:r>
                        <a:rPr lang="en-US" sz="1400" dirty="0"/>
                        <a:t>, Monday - Friday, 7 a.m. - 7 p.m. CT.</a:t>
                      </a:r>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fontScale="90000"/>
          </a:bodyPr>
          <a:lstStyle/>
          <a:p>
            <a:r>
              <a:rPr lang="en-US" b="1" dirty="0"/>
              <a:t>TIPP Overview</a:t>
            </a:r>
            <a:br>
              <a:rPr lang="en-US" dirty="0"/>
            </a:br>
            <a:r>
              <a:rPr lang="en-US" sz="3600" dirty="0"/>
              <a:t>Coverage for Plan Year 2027</a:t>
            </a:r>
            <a:endParaRPr lang="en-US" dirty="0"/>
          </a:p>
        </p:txBody>
      </p:sp>
      <p:sp>
        <p:nvSpPr>
          <p:cNvPr id="6" name="Slide Number Placeholder 5"/>
          <p:cNvSpPr>
            <a:spLocks noGrp="1"/>
          </p:cNvSpPr>
          <p:nvPr>
            <p:ph type="sldNum" sz="quarter" idx="4294967295"/>
          </p:nvPr>
        </p:nvSpPr>
        <p:spPr>
          <a:xfrm>
            <a:off x="4038600" y="6512078"/>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TIPP Overview </a:t>
            </a:r>
            <a:r>
              <a:rPr lang="en-US" sz="2700" b="1" dirty="0"/>
              <a:t>(continued)</a:t>
            </a:r>
            <a:br>
              <a:rPr lang="en-US" sz="2700" dirty="0"/>
            </a:br>
            <a:r>
              <a:rPr lang="en-US" sz="3600" dirty="0"/>
              <a:t>Premium Costs</a:t>
            </a:r>
            <a:endParaRPr lang="en-US" dirty="0"/>
          </a:p>
        </p:txBody>
      </p:sp>
      <p:sp>
        <p:nvSpPr>
          <p:cNvPr id="6"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30768840"/>
              </p:ext>
            </p:extLst>
          </p:nvPr>
        </p:nvGraphicFramePr>
        <p:xfrm>
          <a:off x="556531" y="1731869"/>
          <a:ext cx="7966981" cy="3439819"/>
        </p:xfrm>
        <a:graphic>
          <a:graphicData uri="http://schemas.openxmlformats.org/drawingml/2006/table">
            <a:tbl>
              <a:tblPr/>
              <a:tblGrid>
                <a:gridCol w="3114135">
                  <a:extLst>
                    <a:ext uri="{9D8B030D-6E8A-4147-A177-3AD203B41FA5}">
                      <a16:colId xmlns:a16="http://schemas.microsoft.com/office/drawing/2014/main" val="509011533"/>
                    </a:ext>
                  </a:extLst>
                </a:gridCol>
                <a:gridCol w="4852846">
                  <a:extLst>
                    <a:ext uri="{9D8B030D-6E8A-4147-A177-3AD203B41FA5}">
                      <a16:colId xmlns:a16="http://schemas.microsoft.com/office/drawing/2014/main" val="3794225367"/>
                    </a:ext>
                  </a:extLst>
                </a:gridCol>
              </a:tblGrid>
              <a:tr h="799060">
                <a:tc>
                  <a:txBody>
                    <a:bodyPr/>
                    <a:lstStyle/>
                    <a:p>
                      <a:pPr algn="l" rtl="0" fontAlgn="t"/>
                      <a:r>
                        <a:rPr lang="en-US" sz="2200" b="1" dirty="0">
                          <a:solidFill>
                            <a:srgbClr val="FFFFFF"/>
                          </a:solidFill>
                          <a:effectLst/>
                        </a:rPr>
                        <a:t>Coverage</a:t>
                      </a:r>
                    </a:p>
                  </a:txBody>
                  <a:tcPr marL="12700" marR="127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7632"/>
                    </a:solidFill>
                  </a:tcPr>
                </a:tc>
                <a:tc>
                  <a:txBody>
                    <a:bodyPr/>
                    <a:lstStyle/>
                    <a:p>
                      <a:pPr algn="l" rtl="0" fontAlgn="t"/>
                      <a:r>
                        <a:rPr lang="en-US" sz="2200" b="1" dirty="0">
                          <a:solidFill>
                            <a:srgbClr val="FFFFFF"/>
                          </a:solidFill>
                          <a:effectLst/>
                        </a:rPr>
                        <a:t>Costs for Plan Year 2027</a:t>
                      </a:r>
                    </a:p>
                    <a:p>
                      <a:pPr algn="l" rtl="0" fontAlgn="t"/>
                      <a:r>
                        <a:rPr lang="en-US" sz="1800" b="0" i="1" dirty="0">
                          <a:solidFill>
                            <a:srgbClr val="FFFFFF"/>
                          </a:solidFill>
                          <a:effectLst/>
                        </a:rPr>
                        <a:t>Same as Plan Year 2026</a:t>
                      </a:r>
                    </a:p>
                  </a:txBody>
                  <a:tcPr marL="12700" marR="127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7632"/>
                    </a:solidFill>
                  </a:tcPr>
                </a:tc>
                <a:extLst>
                  <a:ext uri="{0D108BD9-81ED-4DB2-BD59-A6C34878D82A}">
                    <a16:rowId xmlns:a16="http://schemas.microsoft.com/office/drawing/2014/main" val="4065859111"/>
                  </a:ext>
                </a:extLst>
              </a:tr>
              <a:tr h="1211922">
                <a:tc>
                  <a:txBody>
                    <a:bodyPr/>
                    <a:lstStyle/>
                    <a:p>
                      <a:pPr algn="l" rtl="0" fontAlgn="t">
                        <a:spcBef>
                          <a:spcPts val="1200"/>
                        </a:spcBef>
                      </a:pPr>
                      <a:r>
                        <a:rPr lang="en-US" b="1" dirty="0">
                          <a:effectLst/>
                        </a:rPr>
                        <a:t>Short-term disability</a:t>
                      </a:r>
                    </a:p>
                  </a:txBody>
                  <a:tcPr marL="12700" marR="12700" marT="12700" marB="1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t">
                        <a:spcBef>
                          <a:spcPts val="1200"/>
                        </a:spcBef>
                      </a:pPr>
                      <a:r>
                        <a:rPr lang="en-US" b="1" dirty="0">
                          <a:effectLst/>
                        </a:rPr>
                        <a:t>$0.24 cents per $100 of monthly salary</a:t>
                      </a:r>
                    </a:p>
                  </a:txBody>
                  <a:tcPr marL="12700" marR="12700" marT="12700" marB="1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16845419"/>
                  </a:ext>
                </a:extLst>
              </a:tr>
              <a:tr h="1428837">
                <a:tc>
                  <a:txBody>
                    <a:bodyPr/>
                    <a:lstStyle/>
                    <a:p>
                      <a:pPr algn="l" rtl="0" fontAlgn="t"/>
                      <a:r>
                        <a:rPr lang="en-US" b="1">
                          <a:effectLst/>
                        </a:rPr>
                        <a:t>Long-term disability</a:t>
                      </a:r>
                    </a:p>
                  </a:txBody>
                  <a:tcPr marL="12700" marR="12700" marT="12700" marB="1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BAF"/>
                    </a:solidFill>
                  </a:tcPr>
                </a:tc>
                <a:tc>
                  <a:txBody>
                    <a:bodyPr/>
                    <a:lstStyle/>
                    <a:p>
                      <a:pPr algn="l" rtl="0" fontAlgn="t"/>
                      <a:r>
                        <a:rPr lang="en-US" b="1" dirty="0">
                          <a:effectLst/>
                        </a:rPr>
                        <a:t>$0.63 cents per $100 of monthly salary</a:t>
                      </a:r>
                      <a:endParaRPr lang="en-US" b="0" dirty="0">
                        <a:effectLst/>
                      </a:endParaRPr>
                    </a:p>
                  </a:txBody>
                  <a:tcPr marL="12700" marR="12700" marT="12700" marB="1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BAF"/>
                    </a:solidFill>
                  </a:tcPr>
                </a:tc>
                <a:extLst>
                  <a:ext uri="{0D108BD9-81ED-4DB2-BD59-A6C34878D82A}">
                    <a16:rowId xmlns:a16="http://schemas.microsoft.com/office/drawing/2014/main" val="4079863477"/>
                  </a:ext>
                </a:extLst>
              </a:tr>
            </a:tbl>
          </a:graphicData>
        </a:graphic>
      </p:graphicFrame>
    </p:spTree>
    <p:extLst>
      <p:ext uri="{BB962C8B-B14F-4D97-AF65-F5344CB8AC3E}">
        <p14:creationId xmlns:p14="http://schemas.microsoft.com/office/powerpoint/2010/main" val="392017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Limitations and Exclusions</a:t>
            </a:r>
          </a:p>
        </p:txBody>
      </p:sp>
      <p:sp>
        <p:nvSpPr>
          <p:cNvPr id="6"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5</a:t>
            </a:fld>
            <a:endParaRPr lang="en-US" dirty="0"/>
          </a:p>
        </p:txBody>
      </p:sp>
      <p:sp>
        <p:nvSpPr>
          <p:cNvPr id="3" name="TextBox 2">
            <a:extLst>
              <a:ext uri="{FF2B5EF4-FFF2-40B4-BE49-F238E27FC236}">
                <a16:creationId xmlns:a16="http://schemas.microsoft.com/office/drawing/2014/main" id="{D2286232-36FF-C84C-9FAA-567ED740514D}"/>
              </a:ext>
            </a:extLst>
          </p:cNvPr>
          <p:cNvSpPr txBox="1"/>
          <p:nvPr/>
        </p:nvSpPr>
        <p:spPr>
          <a:xfrm>
            <a:off x="560439" y="2023658"/>
            <a:ext cx="4328101" cy="3416320"/>
          </a:xfrm>
          <a:prstGeom prst="rect">
            <a:avLst/>
          </a:prstGeom>
          <a:noFill/>
        </p:spPr>
        <p:txBody>
          <a:bodyPr wrap="square" rtlCol="0">
            <a:spAutoFit/>
          </a:bodyPr>
          <a:lstStyle/>
          <a:p>
            <a:r>
              <a:rPr lang="en-US" sz="2400" kern="0" dirty="0">
                <a:effectLst/>
                <a:latin typeface="Times New Roman" panose="02020603050405020304" pitchFamily="18" charset="0"/>
                <a:ea typeface="Times New Roman" panose="02020603050405020304" pitchFamily="18" charset="0"/>
              </a:rPr>
              <a:t>Like most disability plans, TIPP</a:t>
            </a:r>
            <a:r>
              <a:rPr lang="en-US" sz="2400" b="1" kern="0" dirty="0">
                <a:effectLst/>
                <a:latin typeface="Times New Roman" panose="02020603050405020304" pitchFamily="18" charset="0"/>
                <a:ea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rPr>
              <a:t>has certain limitations and exclusions, or rules, when disability benefits wouldn’t be payable. </a:t>
            </a:r>
          </a:p>
          <a:p>
            <a:endParaRPr lang="en-US" sz="2400" kern="0" dirty="0">
              <a:latin typeface="Times New Roman" panose="02020603050405020304" pitchFamily="18" charset="0"/>
              <a:ea typeface="Times New Roman" panose="02020603050405020304" pitchFamily="18" charset="0"/>
            </a:endParaRPr>
          </a:p>
          <a:p>
            <a:r>
              <a:rPr lang="en-US" sz="2400" b="1" kern="0" dirty="0">
                <a:latin typeface="Times New Roman" panose="02020603050405020304" pitchFamily="18" charset="0"/>
                <a:ea typeface="Times New Roman" panose="02020603050405020304" pitchFamily="18" charset="0"/>
              </a:rPr>
              <a:t>Scan the QR code to view the  Limitations and Exclusions webpage on the TIPP website.</a:t>
            </a:r>
            <a:endParaRPr lang="en-US" sz="2400" kern="0" dirty="0">
              <a:latin typeface="Times New Roman" panose="02020603050405020304" pitchFamily="18" charset="0"/>
            </a:endParaRPr>
          </a:p>
        </p:txBody>
      </p:sp>
      <p:pic>
        <p:nvPicPr>
          <p:cNvPr id="8" name="Picture 7">
            <a:extLst>
              <a:ext uri="{FF2B5EF4-FFF2-40B4-BE49-F238E27FC236}">
                <a16:creationId xmlns:a16="http://schemas.microsoft.com/office/drawing/2014/main" id="{358688B1-EF8D-88E0-FCA4-A442CC067C47}"/>
              </a:ext>
            </a:extLst>
          </p:cNvPr>
          <p:cNvPicPr>
            <a:picLocks noChangeAspect="1"/>
          </p:cNvPicPr>
          <p:nvPr/>
        </p:nvPicPr>
        <p:blipFill>
          <a:blip r:embed="rId3"/>
          <a:stretch>
            <a:fillRect/>
          </a:stretch>
        </p:blipFill>
        <p:spPr>
          <a:xfrm>
            <a:off x="5537469" y="2272206"/>
            <a:ext cx="2780622" cy="2780622"/>
          </a:xfrm>
          <a:prstGeom prst="rect">
            <a:avLst/>
          </a:prstGeom>
        </p:spPr>
      </p:pic>
    </p:spTree>
    <p:extLst>
      <p:ext uri="{BB962C8B-B14F-4D97-AF65-F5344CB8AC3E}">
        <p14:creationId xmlns:p14="http://schemas.microsoft.com/office/powerpoint/2010/main" val="218998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5535386" cy="990600"/>
          </a:xfrm>
        </p:spPr>
        <p:txBody>
          <a:bodyPr>
            <a:noAutofit/>
          </a:bodyPr>
          <a:lstStyle/>
          <a:p>
            <a:r>
              <a:rPr lang="en-US" sz="3200" dirty="0"/>
              <a:t>For state agency employees: disability coverage and paid parental leave</a:t>
            </a:r>
          </a:p>
        </p:txBody>
      </p:sp>
      <p:sp>
        <p:nvSpPr>
          <p:cNvPr id="3" name="Content Placeholder 2"/>
          <p:cNvSpPr>
            <a:spLocks noGrp="1"/>
          </p:cNvSpPr>
          <p:nvPr>
            <p:ph idx="1"/>
          </p:nvPr>
        </p:nvSpPr>
        <p:spPr>
          <a:xfrm>
            <a:off x="306805" y="1618408"/>
            <a:ext cx="8498306" cy="4602778"/>
          </a:xfrm>
        </p:spPr>
        <p:txBody>
          <a:bodyPr>
            <a:normAutofit/>
          </a:bodyPr>
          <a:lstStyle/>
          <a:p>
            <a:pPr marL="0" indent="0">
              <a:lnSpc>
                <a:spcPct val="200000"/>
              </a:lnSpc>
              <a:spcBef>
                <a:spcPts val="0"/>
              </a:spcBef>
              <a:buClrTx/>
              <a:buSzTx/>
              <a:buNone/>
              <a:defRPr/>
            </a:pPr>
            <a:r>
              <a:rPr lang="en-US" sz="1900" b="1" dirty="0"/>
              <a:t>What is paid parental leave?</a:t>
            </a:r>
          </a:p>
          <a:p>
            <a:pPr>
              <a:lnSpc>
                <a:spcPct val="200000"/>
              </a:lnSpc>
              <a:spcBef>
                <a:spcPts val="0"/>
              </a:spcBef>
              <a:spcAft>
                <a:spcPts val="1200"/>
              </a:spcAft>
              <a:buClrTx/>
              <a:buSzTx/>
              <a:defRPr/>
            </a:pPr>
            <a:r>
              <a:rPr lang="en-US" sz="1800" dirty="0">
                <a:solidFill>
                  <a:schemeClr val="tx1"/>
                </a:solidFill>
              </a:rPr>
              <a:t>40 days of paid parental leave under Texas Government Code § 661.9125.</a:t>
            </a:r>
          </a:p>
          <a:p>
            <a:pPr>
              <a:lnSpc>
                <a:spcPct val="200000"/>
              </a:lnSpc>
              <a:spcBef>
                <a:spcPts val="0"/>
              </a:spcBef>
              <a:spcAft>
                <a:spcPts val="1200"/>
              </a:spcAft>
              <a:buClrTx/>
              <a:buSzTx/>
              <a:defRPr/>
            </a:pPr>
            <a:r>
              <a:rPr lang="en-US" sz="1800" dirty="0">
                <a:solidFill>
                  <a:schemeClr val="tx1"/>
                </a:solidFill>
              </a:rPr>
              <a:t>Paid parental leave does not count against TIPP benefits.</a:t>
            </a:r>
          </a:p>
          <a:p>
            <a:pPr>
              <a:lnSpc>
                <a:spcPct val="200000"/>
              </a:lnSpc>
              <a:spcBef>
                <a:spcPts val="0"/>
              </a:spcBef>
              <a:spcAft>
                <a:spcPts val="1200"/>
              </a:spcAft>
              <a:buClrTx/>
              <a:buSzTx/>
              <a:defRPr/>
            </a:pPr>
            <a:r>
              <a:rPr lang="en-US" sz="1800" dirty="0">
                <a:solidFill>
                  <a:schemeClr val="tx1"/>
                </a:solidFill>
              </a:rPr>
              <a:t>Paid parental leave is administered by the employee’s agency.</a:t>
            </a:r>
          </a:p>
          <a:p>
            <a:pPr>
              <a:lnSpc>
                <a:spcPct val="200000"/>
              </a:lnSpc>
              <a:spcBef>
                <a:spcPts val="0"/>
              </a:spcBef>
              <a:spcAft>
                <a:spcPts val="1200"/>
              </a:spcAft>
              <a:buClrTx/>
              <a:buSzTx/>
              <a:defRPr/>
            </a:pPr>
            <a:r>
              <a:rPr lang="en-US" sz="1800" dirty="0">
                <a:solidFill>
                  <a:schemeClr val="tx1"/>
                </a:solidFill>
              </a:rPr>
              <a:t>Employees should contact their benefits coordinator (HR department) for questions about FMLA and paid parental leave.</a:t>
            </a:r>
            <a:endParaRPr lang="en-US" sz="1800" b="1" dirty="0">
              <a:solidFill>
                <a:schemeClr val="tx1"/>
              </a:solidFill>
            </a:endParaRPr>
          </a:p>
        </p:txBody>
      </p:sp>
      <p:sp>
        <p:nvSpPr>
          <p:cNvPr id="4" name="Slide Number Placeholder 3"/>
          <p:cNvSpPr>
            <a:spLocks noGrp="1"/>
          </p:cNvSpPr>
          <p:nvPr>
            <p:ph type="sldNum" sz="quarter" idx="12"/>
          </p:nvPr>
        </p:nvSpPr>
        <p:spPr/>
        <p:txBody>
          <a:bodyPr/>
          <a:lstStyle/>
          <a:p>
            <a:fld id="{96921E8B-E9BB-4DA0-BC4D-F5D7CE5E4762}" type="slidenum">
              <a:rPr lang="en-US" smtClean="0"/>
              <a:pPr/>
              <a:t>6</a:t>
            </a:fld>
            <a:endParaRPr lang="en-US" dirty="0"/>
          </a:p>
        </p:txBody>
      </p:sp>
    </p:spTree>
    <p:extLst>
      <p:ext uri="{BB962C8B-B14F-4D97-AF65-F5344CB8AC3E}">
        <p14:creationId xmlns:p14="http://schemas.microsoft.com/office/powerpoint/2010/main" val="327453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BD5C-594B-AD7A-E0DE-BEEE10BCE698}"/>
              </a:ext>
            </a:extLst>
          </p:cNvPr>
          <p:cNvSpPr>
            <a:spLocks noGrp="1"/>
          </p:cNvSpPr>
          <p:nvPr>
            <p:ph type="title"/>
          </p:nvPr>
        </p:nvSpPr>
        <p:spPr/>
        <p:txBody>
          <a:bodyPr>
            <a:noAutofit/>
          </a:bodyPr>
          <a:lstStyle/>
          <a:p>
            <a:r>
              <a:rPr lang="en-US" sz="3200" dirty="0"/>
              <a:t>For state agency employees: disability coverage and paid parental leave – </a:t>
            </a:r>
            <a:r>
              <a:rPr lang="en-US" sz="3200" i="1" dirty="0"/>
              <a:t>continued </a:t>
            </a:r>
            <a:endParaRPr lang="en-US" sz="3200" dirty="0"/>
          </a:p>
        </p:txBody>
      </p:sp>
      <p:sp>
        <p:nvSpPr>
          <p:cNvPr id="3" name="Content Placeholder 2">
            <a:extLst>
              <a:ext uri="{FF2B5EF4-FFF2-40B4-BE49-F238E27FC236}">
                <a16:creationId xmlns:a16="http://schemas.microsoft.com/office/drawing/2014/main" id="{52CF6AE5-5ED2-2A33-0852-509964ADB5D4}"/>
              </a:ext>
            </a:extLst>
          </p:cNvPr>
          <p:cNvSpPr>
            <a:spLocks noGrp="1"/>
          </p:cNvSpPr>
          <p:nvPr>
            <p:ph idx="1"/>
          </p:nvPr>
        </p:nvSpPr>
        <p:spPr>
          <a:xfrm>
            <a:off x="457200" y="1586261"/>
            <a:ext cx="8229600" cy="4447478"/>
          </a:xfrm>
        </p:spPr>
        <p:txBody>
          <a:bodyPr>
            <a:normAutofit lnSpcReduction="10000"/>
          </a:bodyPr>
          <a:lstStyle/>
          <a:p>
            <a:pPr marL="0" indent="0">
              <a:lnSpc>
                <a:spcPct val="200000"/>
              </a:lnSpc>
              <a:spcBef>
                <a:spcPts val="0"/>
              </a:spcBef>
              <a:buClrTx/>
              <a:buSzTx/>
              <a:buNone/>
              <a:defRPr/>
            </a:pPr>
            <a:r>
              <a:rPr lang="en-US" sz="2800" b="1" dirty="0">
                <a:solidFill>
                  <a:schemeClr val="tx1"/>
                </a:solidFill>
              </a:rPr>
              <a:t>Paid parental leave and TIPP (maternity leave)</a:t>
            </a:r>
          </a:p>
          <a:p>
            <a:pPr>
              <a:lnSpc>
                <a:spcPct val="200000"/>
              </a:lnSpc>
              <a:buClrTx/>
            </a:pPr>
            <a:r>
              <a:rPr lang="en-US" dirty="0">
                <a:solidFill>
                  <a:schemeClr val="tx1"/>
                </a:solidFill>
              </a:rPr>
              <a:t>Receive short-term disability benefits for maternity leave and paid parental leave at the same time.</a:t>
            </a:r>
          </a:p>
          <a:p>
            <a:pPr>
              <a:lnSpc>
                <a:spcPct val="200000"/>
              </a:lnSpc>
              <a:buClrTx/>
            </a:pPr>
            <a:r>
              <a:rPr lang="en-US" dirty="0">
                <a:solidFill>
                  <a:schemeClr val="tx1"/>
                </a:solidFill>
              </a:rPr>
              <a:t>TIPP coverage can be up to six weeks for a vaginal birth and up to eight weeks for a cesarean birth, with extensions allowed for complications. </a:t>
            </a:r>
            <a:endParaRPr lang="en-US" dirty="0"/>
          </a:p>
        </p:txBody>
      </p:sp>
      <p:sp>
        <p:nvSpPr>
          <p:cNvPr id="4" name="Slide Number Placeholder 3">
            <a:extLst>
              <a:ext uri="{FF2B5EF4-FFF2-40B4-BE49-F238E27FC236}">
                <a16:creationId xmlns:a16="http://schemas.microsoft.com/office/drawing/2014/main" id="{7AD1EE77-1AD4-EAB9-3156-A56F3D55872D}"/>
              </a:ext>
            </a:extLst>
          </p:cNvPr>
          <p:cNvSpPr>
            <a:spLocks noGrp="1"/>
          </p:cNvSpPr>
          <p:nvPr>
            <p:ph type="sldNum" sz="quarter" idx="12"/>
          </p:nvPr>
        </p:nvSpPr>
        <p:spPr/>
        <p:txBody>
          <a:bodyPr/>
          <a:lstStyle/>
          <a:p>
            <a:fld id="{96921E8B-E9BB-4DA0-BC4D-F5D7CE5E4762}" type="slidenum">
              <a:rPr lang="en-US" smtClean="0"/>
              <a:pPr/>
              <a:t>7</a:t>
            </a:fld>
            <a:endParaRPr lang="en-US" dirty="0"/>
          </a:p>
        </p:txBody>
      </p:sp>
    </p:spTree>
    <p:extLst>
      <p:ext uri="{BB962C8B-B14F-4D97-AF65-F5344CB8AC3E}">
        <p14:creationId xmlns:p14="http://schemas.microsoft.com/office/powerpoint/2010/main" val="86923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921E8B-E9BB-4DA0-BC4D-F5D7CE5E4762}" type="slidenum">
              <a:rPr lang="en-US" smtClean="0"/>
              <a:pPr/>
              <a:t>8</a:t>
            </a:fld>
            <a:endParaRPr lang="en-US" dirty="0"/>
          </a:p>
        </p:txBody>
      </p:sp>
      <p:pic>
        <p:nvPicPr>
          <p:cNvPr id="8" name="Picture 7">
            <a:extLst>
              <a:ext uri="{FF2B5EF4-FFF2-40B4-BE49-F238E27FC236}">
                <a16:creationId xmlns:a16="http://schemas.microsoft.com/office/drawing/2014/main" id="{CB59A0E5-F54B-ABA2-E61D-0457C24F8095}"/>
              </a:ext>
            </a:extLst>
          </p:cNvPr>
          <p:cNvPicPr>
            <a:picLocks noChangeAspect="1"/>
          </p:cNvPicPr>
          <p:nvPr/>
        </p:nvPicPr>
        <p:blipFill>
          <a:blip r:embed="rId3"/>
          <a:stretch>
            <a:fillRect/>
          </a:stretch>
        </p:blipFill>
        <p:spPr>
          <a:xfrm>
            <a:off x="0" y="128016"/>
            <a:ext cx="9144000" cy="5898995"/>
          </a:xfrm>
          <a:prstGeom prst="rect">
            <a:avLst/>
          </a:prstGeom>
        </p:spPr>
      </p:pic>
    </p:spTree>
    <p:extLst>
      <p:ext uri="{BB962C8B-B14F-4D97-AF65-F5344CB8AC3E}">
        <p14:creationId xmlns:p14="http://schemas.microsoft.com/office/powerpoint/2010/main" val="198387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Apply for TIPP </a:t>
            </a:r>
            <a:br>
              <a:rPr lang="en-US" sz="2800" dirty="0"/>
            </a:br>
            <a:r>
              <a:rPr lang="en-US" sz="2800" dirty="0"/>
              <a:t>during your two-week Summer Enrollment phase in three easy steps</a:t>
            </a:r>
            <a:endParaRPr lang="en-US" sz="2800" strike="sngStrike" dirty="0">
              <a:solidFill>
                <a:srgbClr val="FF0000"/>
              </a:solidFill>
            </a:endParaRPr>
          </a:p>
        </p:txBody>
      </p:sp>
      <p:sp>
        <p:nvSpPr>
          <p:cNvPr id="3" name="Content Placeholder 2"/>
          <p:cNvSpPr>
            <a:spLocks noGrp="1"/>
          </p:cNvSpPr>
          <p:nvPr>
            <p:ph idx="1"/>
          </p:nvPr>
        </p:nvSpPr>
        <p:spPr>
          <a:xfrm>
            <a:off x="336767" y="1615440"/>
            <a:ext cx="5852160" cy="4785360"/>
          </a:xfrm>
        </p:spPr>
        <p:txBody>
          <a:bodyPr>
            <a:normAutofit/>
          </a:bodyPr>
          <a:lstStyle/>
          <a:p>
            <a:pPr marL="457200" lvl="0" indent="-457200">
              <a:buFont typeface="+mj-lt"/>
              <a:buAutoNum type="arabicPeriod"/>
            </a:pPr>
            <a:r>
              <a:rPr lang="en-US" dirty="0"/>
              <a:t>Log in to your ERS </a:t>
            </a:r>
            <a:r>
              <a:rPr lang="en-US" dirty="0" err="1"/>
              <a:t>OnLine</a:t>
            </a:r>
            <a:r>
              <a:rPr lang="en-US" dirty="0"/>
              <a:t> account at  </a:t>
            </a:r>
            <a:r>
              <a:rPr lang="en-US" b="1" dirty="0"/>
              <a:t>ers.texas.gov/my-account-login.</a:t>
            </a:r>
            <a:endParaRPr lang="en-US" dirty="0"/>
          </a:p>
          <a:p>
            <a:pPr marL="457200" lvl="0" indent="-457200">
              <a:spcBef>
                <a:spcPts val="1800"/>
              </a:spcBef>
              <a:buFont typeface="+mj-lt"/>
              <a:buAutoNum type="arabicPeriod"/>
            </a:pPr>
            <a:r>
              <a:rPr lang="en-US" dirty="0"/>
              <a:t>Select short-term and/or long-term disability coverage.</a:t>
            </a:r>
          </a:p>
          <a:p>
            <a:pPr marL="457200" lvl="0" indent="-457200">
              <a:spcBef>
                <a:spcPts val="1800"/>
              </a:spcBef>
              <a:buFont typeface="+mj-lt"/>
              <a:buAutoNum type="arabicPeriod"/>
            </a:pPr>
            <a:r>
              <a:rPr lang="en-US" dirty="0"/>
              <a:t>Complete the evidence of insurability (EOI) process. </a:t>
            </a:r>
          </a:p>
          <a:p>
            <a:pPr marL="685800" lvl="1" indent="-457200">
              <a:spcBef>
                <a:spcPts val="1800"/>
              </a:spcBef>
            </a:pPr>
            <a:r>
              <a:rPr lang="en-US" dirty="0"/>
              <a:t>EOI is used to determine eligibility for disability coverage. You will receive instructions on how to submit your EOI application.</a:t>
            </a:r>
          </a:p>
          <a:p>
            <a:pPr marL="0" indent="0">
              <a:buNone/>
            </a:pPr>
            <a:endParaRPr lang="en-US" dirty="0"/>
          </a:p>
          <a:p>
            <a:endParaRPr lang="en-US" dirty="0"/>
          </a:p>
          <a:p>
            <a:endParaRPr lang="en-US" dirty="0"/>
          </a:p>
        </p:txBody>
      </p:sp>
      <p:sp>
        <p:nvSpPr>
          <p:cNvPr id="6" name="Slide Number Placeholder 5"/>
          <p:cNvSpPr>
            <a:spLocks noGrp="1"/>
          </p:cNvSpPr>
          <p:nvPr>
            <p:ph type="sldNum" sz="quarter" idx="4294967295"/>
          </p:nvPr>
        </p:nvSpPr>
        <p:spPr>
          <a:xfrm>
            <a:off x="4038600" y="6400800"/>
            <a:ext cx="1066800" cy="329184"/>
          </a:xfrm>
          <a:prstGeom prst="rect">
            <a:avLst/>
          </a:prstGeom>
        </p:spPr>
        <p:txBody>
          <a:bodyPr vert="horz" lIns="91440" tIns="45720" rIns="91440" bIns="45720" rtlCol="0" anchor="ctr"/>
          <a:lstStyle>
            <a:lvl1pPr algn="ctr">
              <a:defRPr sz="1400" b="1">
                <a:solidFill>
                  <a:schemeClr val="bg1">
                    <a:lumMod val="50000"/>
                  </a:schemeClr>
                </a:solidFill>
              </a:defRPr>
            </a:lvl1pPr>
          </a:lstStyle>
          <a:p>
            <a:fld id="{96921E8B-E9BB-4DA0-BC4D-F5D7CE5E4762}" type="slidenum">
              <a:rPr lang="en-US" smtClean="0"/>
              <a:pPr/>
              <a:t>9</a:t>
            </a:fld>
            <a:endParaRPr lang="en-US" dirty="0"/>
          </a:p>
        </p:txBody>
      </p:sp>
      <p:sp>
        <p:nvSpPr>
          <p:cNvPr id="5" name="TextBox 4"/>
          <p:cNvSpPr txBox="1"/>
          <p:nvPr/>
        </p:nvSpPr>
        <p:spPr>
          <a:xfrm>
            <a:off x="6532776" y="5037259"/>
            <a:ext cx="2274457" cy="954107"/>
          </a:xfrm>
          <a:prstGeom prst="rect">
            <a:avLst/>
          </a:prstGeom>
          <a:noFill/>
        </p:spPr>
        <p:txBody>
          <a:bodyPr wrap="square" rtlCol="0">
            <a:spAutoFit/>
          </a:bodyPr>
          <a:lstStyle/>
          <a:p>
            <a:pPr algn="ctr"/>
            <a:r>
              <a:rPr lang="en-US" sz="1400" dirty="0"/>
              <a:t>Scan the QR code to link to view the Summer Enrollment Fact Sheet.</a:t>
            </a:r>
          </a:p>
          <a:p>
            <a:pPr algn="ctr"/>
            <a:endParaRPr lang="en-US" sz="1400" dirty="0"/>
          </a:p>
        </p:txBody>
      </p:sp>
      <p:pic>
        <p:nvPicPr>
          <p:cNvPr id="8" name="Picture 7" descr="A qr code on a screen&#10;&#10;AI-generated content may be incorrect.">
            <a:extLst>
              <a:ext uri="{FF2B5EF4-FFF2-40B4-BE49-F238E27FC236}">
                <a16:creationId xmlns:a16="http://schemas.microsoft.com/office/drawing/2014/main" id="{994A1039-C73C-D548-586A-B27DB3608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238" y="1784632"/>
            <a:ext cx="3149762" cy="305450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PersistId xmlns="1066c442-1618-45b1-958e-cad606a9ee39" xsi:nil="true"/>
    <_dlc_DocId xmlns="1066c442-1618-45b1-958e-cad606a9ee39">ZPMJMEUJYER3-782090442-7041</_dlc_DocId>
    <_dlc_DocIdUrl xmlns="1066c442-1618-45b1-958e-cad606a9ee39">
      <Url>https://alightsolutionsllc.sharepoint.com/sites/RG-reedgroup/ersclaimteam/_layouts/15/DocIdRedir.aspx?ID=ZPMJMEUJYER3-782090442-7041</Url>
      <Description>ZPMJMEUJYER3-782090442-7041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79B82E6BFBAF418A73B9F6891AE1CB" ma:contentTypeVersion="12" ma:contentTypeDescription="Create a new document." ma:contentTypeScope="" ma:versionID="3091c210a1cb4e52bce5d5a97d1d6bd5">
  <xsd:schema xmlns:xsd="http://www.w3.org/2001/XMLSchema" xmlns:xs="http://www.w3.org/2001/XMLSchema" xmlns:p="http://schemas.microsoft.com/office/2006/metadata/properties" xmlns:ns1="http://schemas.microsoft.com/sharepoint/v3" xmlns:ns2="1066c442-1618-45b1-958e-cad606a9ee39" xmlns:ns3="46e2e8f2-f557-4fee-b6f8-2672de5d950c" xmlns:ns4="f2135187-6d92-4c7f-bdb2-adad778ead01" targetNamespace="http://schemas.microsoft.com/office/2006/metadata/properties" ma:root="true" ma:fieldsID="c07de67672d7d25963e9efa96a883337" ns1:_="" ns2:_="" ns3:_="" ns4:_="">
    <xsd:import namespace="http://schemas.microsoft.com/sharepoint/v3"/>
    <xsd:import namespace="1066c442-1618-45b1-958e-cad606a9ee39"/>
    <xsd:import namespace="46e2e8f2-f557-4fee-b6f8-2672de5d950c"/>
    <xsd:import namespace="f2135187-6d92-4c7f-bdb2-adad778ead0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ObjectDetectorVersion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66c442-1618-45b1-958e-cad606a9ee3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6e2e8f2-f557-4fee-b6f8-2672de5d95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135187-6d92-4c7f-bdb2-adad778ead0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E2A3B8-C6C2-4D9C-B2DE-0CD035257811}">
  <ds:schemaRefs>
    <ds:schemaRef ds:uri="http://www.w3.org/XML/1998/namespace"/>
    <ds:schemaRef ds:uri="http://schemas.microsoft.com/sharepoint/v3"/>
    <ds:schemaRef ds:uri="http://schemas.microsoft.com/office/2006/documentManagement/types"/>
    <ds:schemaRef ds:uri="http://schemas.openxmlformats.org/package/2006/metadata/core-properties"/>
    <ds:schemaRef ds:uri="http://purl.org/dc/elements/1.1/"/>
    <ds:schemaRef ds:uri="f2135187-6d92-4c7f-bdb2-adad778ead01"/>
    <ds:schemaRef ds:uri="http://schemas.microsoft.com/office/2006/metadata/properties"/>
    <ds:schemaRef ds:uri="http://schemas.microsoft.com/office/infopath/2007/PartnerControls"/>
    <ds:schemaRef ds:uri="46e2e8f2-f557-4fee-b6f8-2672de5d950c"/>
    <ds:schemaRef ds:uri="1066c442-1618-45b1-958e-cad606a9ee39"/>
    <ds:schemaRef ds:uri="http://purl.org/dc/dcmitype/"/>
    <ds:schemaRef ds:uri="http://purl.org/dc/terms/"/>
  </ds:schemaRefs>
</ds:datastoreItem>
</file>

<file path=customXml/itemProps2.xml><?xml version="1.0" encoding="utf-8"?>
<ds:datastoreItem xmlns:ds="http://schemas.openxmlformats.org/officeDocument/2006/customXml" ds:itemID="{44C272DD-CE5D-4CB9-91B3-F54626E18B9F}">
  <ds:schemaRefs>
    <ds:schemaRef ds:uri="http://schemas.microsoft.com/sharepoint/v3/contenttype/forms"/>
  </ds:schemaRefs>
</ds:datastoreItem>
</file>

<file path=customXml/itemProps3.xml><?xml version="1.0" encoding="utf-8"?>
<ds:datastoreItem xmlns:ds="http://schemas.openxmlformats.org/officeDocument/2006/customXml" ds:itemID="{22887DEC-D497-4260-AED9-BC2DE2520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66c442-1618-45b1-958e-cad606a9ee39"/>
    <ds:schemaRef ds:uri="46e2e8f2-f557-4fee-b6f8-2672de5d950c"/>
    <ds:schemaRef ds:uri="f2135187-6d92-4c7f-bdb2-adad778ea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C27D2F-AD93-4A4B-96BA-CFCD47CE9F3E}">
  <ds:schemaRefs>
    <ds:schemaRef ds:uri="http://schemas.microsoft.com/sharepoint/events"/>
  </ds:schemaRefs>
</ds:datastoreItem>
</file>

<file path=docMetadata/LabelInfo.xml><?xml version="1.0" encoding="utf-8"?>
<clbl:labelList xmlns:clbl="http://schemas.microsoft.com/office/2020/mipLabelMetadata">
  <clbl:label id="{232a8150-1ff6-4e00-ad51-c491fb66cb74}" enabled="0" method="" siteId="{232a8150-1ff6-4e00-ad51-c491fb66cb74}" removed="1"/>
</clbl:labelList>
</file>

<file path=docProps/app.xml><?xml version="1.0" encoding="utf-8"?>
<Properties xmlns="http://schemas.openxmlformats.org/officeDocument/2006/extended-properties" xmlns:vt="http://schemas.openxmlformats.org/officeDocument/2006/docPropsVTypes">
  <Template>Clarity</Template>
  <TotalTime>5902</TotalTime>
  <Words>2645</Words>
  <Application>Microsoft Office PowerPoint</Application>
  <PresentationFormat>On-screen Show (4:3)</PresentationFormat>
  <Paragraphs>244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Times New Roman</vt:lpstr>
      <vt:lpstr>Clarity</vt:lpstr>
      <vt:lpstr>www.texasincomeprotectionplan.com</vt:lpstr>
      <vt:lpstr>Ask Yourself …</vt:lpstr>
      <vt:lpstr>TIPP Overview Coverage for Plan Year 2027</vt:lpstr>
      <vt:lpstr>TIPP Overview (continued) Premium Costs</vt:lpstr>
      <vt:lpstr>Limitations and Exclusions</vt:lpstr>
      <vt:lpstr>For state agency employees: disability coverage and paid parental leave</vt:lpstr>
      <vt:lpstr>For state agency employees: disability coverage and paid parental leave – continued </vt:lpstr>
      <vt:lpstr>PowerPoint Presentation</vt:lpstr>
      <vt:lpstr>Apply for TIPP  during your two-week Summer Enrollment phase in three easy steps</vt:lpstr>
      <vt:lpstr>Evidence of Insurability (EOI)</vt:lpstr>
      <vt:lpstr>Your Resources</vt:lpstr>
      <vt:lpstr>Your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webinar PPT</dc:title>
  <dc:creator>Roger Nooner</dc:creator>
  <cp:lastModifiedBy>Jorge Montemayor</cp:lastModifiedBy>
  <cp:revision>427</cp:revision>
  <cp:lastPrinted>2026-05-11T13:29:06Z</cp:lastPrinted>
  <dcterms:created xsi:type="dcterms:W3CDTF">2012-05-10T19:42:21Z</dcterms:created>
  <dcterms:modified xsi:type="dcterms:W3CDTF">2026-05-21T14:16:22Z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0x010100FB79B82E6BFBAF418A73B9F6891AE1CB</vt:lpwstr>
  </property>
  <property fmtid="{D5CDD505-2E9C-101B-9397-08002B2CF9AE}" pid="3" name="Record_Series">
    <vt:lpwstr>4;#GS 2097 Speeches, Papers, and Presentations|89c253b2-6ea2-4e85-9520-0a1fe6e5cbbe</vt:lpwstr>
  </property>
  <property fmtid="{D5CDD505-2E9C-101B-9397-08002B2CF9AE}" pid="4" name="Data_Classification">
    <vt:lpwstr>1;#Public|bb25c145-bd31-4910-96ab-bc45b36a653d</vt:lpwstr>
  </property>
  <property fmtid="{D5CDD505-2E9C-101B-9397-08002B2CF9AE}" pid="5" name="Division">
    <vt:lpwstr>2;#Benefits Communications|3743f294-0652-4a2a-bd7c-5599cdb6b70f</vt:lpwstr>
  </property>
  <property fmtid="{D5CDD505-2E9C-101B-9397-08002B2CF9AE}" pid="6" name="_dlc_DocIdItemGuid">
    <vt:lpwstr>86e6c8b0-a31b-49a6-910c-7ac6da7ba552</vt:lpwstr>
  </property>
  <property fmtid="{D5CDD505-2E9C-101B-9397-08002B2CF9AE}" pid="7" name="Order">
    <vt:r8>634600</vt:r8>
  </property>
  <property fmtid="{D5CDD505-2E9C-101B-9397-08002B2CF9AE}" pid="8" name="_ExtendedDescription">
    <vt:lpwstr/>
  </property>
</Properties>
</file>